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sldIdLst>
    <p:sldId id="256" r:id="rId2"/>
    <p:sldId id="257" r:id="rId3"/>
    <p:sldId id="258" r:id="rId4"/>
    <p:sldId id="277" r:id="rId5"/>
    <p:sldId id="278" r:id="rId6"/>
    <p:sldId id="279" r:id="rId7"/>
    <p:sldId id="280" r:id="rId8"/>
    <p:sldId id="281" r:id="rId9"/>
    <p:sldId id="282" r:id="rId10"/>
    <p:sldId id="283" r:id="rId11"/>
    <p:sldId id="284" r:id="rId12"/>
    <p:sldId id="313" r:id="rId13"/>
    <p:sldId id="314" r:id="rId14"/>
    <p:sldId id="315" r:id="rId15"/>
    <p:sldId id="316" r:id="rId16"/>
    <p:sldId id="259" r:id="rId17"/>
    <p:sldId id="260" r:id="rId18"/>
    <p:sldId id="261" r:id="rId19"/>
    <p:sldId id="262" r:id="rId20"/>
    <p:sldId id="264" r:id="rId21"/>
    <p:sldId id="265" r:id="rId22"/>
    <p:sldId id="266" r:id="rId23"/>
    <p:sldId id="267" r:id="rId24"/>
    <p:sldId id="303" r:id="rId25"/>
    <p:sldId id="304" r:id="rId26"/>
    <p:sldId id="268" r:id="rId27"/>
    <p:sldId id="302" r:id="rId28"/>
    <p:sldId id="269" r:id="rId29"/>
    <p:sldId id="270" r:id="rId30"/>
    <p:sldId id="271" r:id="rId31"/>
    <p:sldId id="272" r:id="rId32"/>
    <p:sldId id="273" r:id="rId33"/>
    <p:sldId id="274" r:id="rId34"/>
    <p:sldId id="275"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5" r:id="rId53"/>
    <p:sldId id="306" r:id="rId54"/>
    <p:sldId id="307" r:id="rId55"/>
    <p:sldId id="308" r:id="rId56"/>
    <p:sldId id="309" r:id="rId57"/>
    <p:sldId id="310" r:id="rId58"/>
    <p:sldId id="311" r:id="rId59"/>
    <p:sldId id="312" r:id="rId60"/>
    <p:sldId id="276" r:id="rId6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2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F594F8F4-6340-493D-AE2D-04B0A4887FCE}" type="datetimeFigureOut">
              <a:rPr lang="ru-RU" smtClean="0"/>
              <a:t>14.11.2018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A13ACF-2849-48FB-97EC-8DBEAB80C309}" type="slidenum">
              <a:rPr lang="ru-RU" smtClean="0"/>
              <a:t>‹#›</a:t>
            </a:fld>
            <a:endParaRPr lang="ru-RU"/>
          </a:p>
        </p:txBody>
      </p:sp>
    </p:spTree>
    <p:extLst>
      <p:ext uri="{BB962C8B-B14F-4D97-AF65-F5344CB8AC3E}">
        <p14:creationId xmlns:p14="http://schemas.microsoft.com/office/powerpoint/2010/main" val="1519998581"/>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594F8F4-6340-493D-AE2D-04B0A4887FCE}" type="datetimeFigureOut">
              <a:rPr lang="ru-RU" smtClean="0"/>
              <a:t>14.11.2018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5A13ACF-2849-48FB-97EC-8DBEAB80C309}" type="slidenum">
              <a:rPr lang="ru-RU" smtClean="0"/>
              <a:t>‹#›</a:t>
            </a:fld>
            <a:endParaRPr lang="ru-RU"/>
          </a:p>
        </p:txBody>
      </p:sp>
    </p:spTree>
    <p:extLst>
      <p:ext uri="{BB962C8B-B14F-4D97-AF65-F5344CB8AC3E}">
        <p14:creationId xmlns:p14="http://schemas.microsoft.com/office/powerpoint/2010/main" val="1337301806"/>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F594F8F4-6340-493D-AE2D-04B0A4887FCE}" type="datetimeFigureOut">
              <a:rPr lang="ru-RU" smtClean="0"/>
              <a:t>14.11.2018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A13ACF-2849-48FB-97EC-8DBEAB80C309}" type="slidenum">
              <a:rPr lang="ru-RU" smtClean="0"/>
              <a:t>‹#›</a:t>
            </a:fld>
            <a:endParaRPr lang="ru-RU"/>
          </a:p>
        </p:txBody>
      </p:sp>
    </p:spTree>
    <p:extLst>
      <p:ext uri="{BB962C8B-B14F-4D97-AF65-F5344CB8AC3E}">
        <p14:creationId xmlns:p14="http://schemas.microsoft.com/office/powerpoint/2010/main" val="3019431334"/>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F594F8F4-6340-493D-AE2D-04B0A4887FCE}" type="datetimeFigureOut">
              <a:rPr lang="ru-RU" smtClean="0"/>
              <a:t>14.11.2018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A13ACF-2849-48FB-97EC-8DBEAB80C309}" type="slidenum">
              <a:rPr lang="ru-RU" smtClean="0"/>
              <a:t>‹#›</a:t>
            </a:fld>
            <a:endParaRPr lang="ru-RU"/>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44825606"/>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594F8F4-6340-493D-AE2D-04B0A4887FCE}" type="datetimeFigureOut">
              <a:rPr lang="ru-RU" smtClean="0"/>
              <a:t>14.11.2018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A13ACF-2849-48FB-97EC-8DBEAB80C309}" type="slidenum">
              <a:rPr lang="ru-RU" smtClean="0"/>
              <a:t>‹#›</a:t>
            </a:fld>
            <a:endParaRPr lang="ru-RU"/>
          </a:p>
        </p:txBody>
      </p:sp>
    </p:spTree>
    <p:extLst>
      <p:ext uri="{BB962C8B-B14F-4D97-AF65-F5344CB8AC3E}">
        <p14:creationId xmlns:p14="http://schemas.microsoft.com/office/powerpoint/2010/main" val="2424127481"/>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594F8F4-6340-493D-AE2D-04B0A4887FCE}" type="datetimeFigureOut">
              <a:rPr lang="ru-RU" smtClean="0"/>
              <a:t>14.11.2018</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A13ACF-2849-48FB-97EC-8DBEAB80C309}" type="slidenum">
              <a:rPr lang="ru-RU" smtClean="0"/>
              <a:t>‹#›</a:t>
            </a:fld>
            <a:endParaRPr lang="ru-RU"/>
          </a:p>
        </p:txBody>
      </p:sp>
    </p:spTree>
    <p:extLst>
      <p:ext uri="{BB962C8B-B14F-4D97-AF65-F5344CB8AC3E}">
        <p14:creationId xmlns:p14="http://schemas.microsoft.com/office/powerpoint/2010/main" val="824437737"/>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594F8F4-6340-493D-AE2D-04B0A4887FCE}" type="datetimeFigureOut">
              <a:rPr lang="ru-RU" smtClean="0"/>
              <a:t>14.11.2018</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A13ACF-2849-48FB-97EC-8DBEAB80C309}" type="slidenum">
              <a:rPr lang="ru-RU" smtClean="0"/>
              <a:t>‹#›</a:t>
            </a:fld>
            <a:endParaRPr lang="ru-RU"/>
          </a:p>
        </p:txBody>
      </p:sp>
    </p:spTree>
    <p:extLst>
      <p:ext uri="{BB962C8B-B14F-4D97-AF65-F5344CB8AC3E}">
        <p14:creationId xmlns:p14="http://schemas.microsoft.com/office/powerpoint/2010/main" val="3564576327"/>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594F8F4-6340-493D-AE2D-04B0A4887FCE}" type="datetimeFigureOut">
              <a:rPr lang="ru-RU" smtClean="0"/>
              <a:t>14.11.2018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A13ACF-2849-48FB-97EC-8DBEAB80C309}" type="slidenum">
              <a:rPr lang="ru-RU" smtClean="0"/>
              <a:t>‹#›</a:t>
            </a:fld>
            <a:endParaRPr lang="ru-RU"/>
          </a:p>
        </p:txBody>
      </p:sp>
    </p:spTree>
    <p:extLst>
      <p:ext uri="{BB962C8B-B14F-4D97-AF65-F5344CB8AC3E}">
        <p14:creationId xmlns:p14="http://schemas.microsoft.com/office/powerpoint/2010/main" val="3227526110"/>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594F8F4-6340-493D-AE2D-04B0A4887FCE}" type="datetimeFigureOut">
              <a:rPr lang="ru-RU" smtClean="0"/>
              <a:t>14.11.2018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A13ACF-2849-48FB-97EC-8DBEAB80C309}" type="slidenum">
              <a:rPr lang="ru-RU" smtClean="0"/>
              <a:t>‹#›</a:t>
            </a:fld>
            <a:endParaRPr lang="ru-RU"/>
          </a:p>
        </p:txBody>
      </p:sp>
    </p:spTree>
    <p:extLst>
      <p:ext uri="{BB962C8B-B14F-4D97-AF65-F5344CB8AC3E}">
        <p14:creationId xmlns:p14="http://schemas.microsoft.com/office/powerpoint/2010/main" val="2622316244"/>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594F8F4-6340-493D-AE2D-04B0A4887FCE}" type="datetimeFigureOut">
              <a:rPr lang="ru-RU" smtClean="0"/>
              <a:t>14.11.2018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A13ACF-2849-48FB-97EC-8DBEAB80C309}" type="slidenum">
              <a:rPr lang="ru-RU" smtClean="0"/>
              <a:t>‹#›</a:t>
            </a:fld>
            <a:endParaRPr lang="ru-RU"/>
          </a:p>
        </p:txBody>
      </p:sp>
    </p:spTree>
    <p:extLst>
      <p:ext uri="{BB962C8B-B14F-4D97-AF65-F5344CB8AC3E}">
        <p14:creationId xmlns:p14="http://schemas.microsoft.com/office/powerpoint/2010/main" val="830051467"/>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594F8F4-6340-493D-AE2D-04B0A4887FCE}" type="datetimeFigureOut">
              <a:rPr lang="ru-RU" smtClean="0"/>
              <a:t>14.11.2018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A13ACF-2849-48FB-97EC-8DBEAB80C309}" type="slidenum">
              <a:rPr lang="ru-RU" smtClean="0"/>
              <a:t>‹#›</a:t>
            </a:fld>
            <a:endParaRPr lang="ru-RU"/>
          </a:p>
        </p:txBody>
      </p:sp>
    </p:spTree>
    <p:extLst>
      <p:ext uri="{BB962C8B-B14F-4D97-AF65-F5344CB8AC3E}">
        <p14:creationId xmlns:p14="http://schemas.microsoft.com/office/powerpoint/2010/main" val="253769819"/>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594F8F4-6340-493D-AE2D-04B0A4887FCE}" type="datetimeFigureOut">
              <a:rPr lang="ru-RU" smtClean="0"/>
              <a:t>14.11.2018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5A13ACF-2849-48FB-97EC-8DBEAB80C309}" type="slidenum">
              <a:rPr lang="ru-RU" smtClean="0"/>
              <a:t>‹#›</a:t>
            </a:fld>
            <a:endParaRPr lang="ru-RU"/>
          </a:p>
        </p:txBody>
      </p:sp>
    </p:spTree>
    <p:extLst>
      <p:ext uri="{BB962C8B-B14F-4D97-AF65-F5344CB8AC3E}">
        <p14:creationId xmlns:p14="http://schemas.microsoft.com/office/powerpoint/2010/main" val="2112302114"/>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594F8F4-6340-493D-AE2D-04B0A4887FCE}" type="datetimeFigureOut">
              <a:rPr lang="ru-RU" smtClean="0"/>
              <a:t>14.11.2018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5A13ACF-2849-48FB-97EC-8DBEAB80C309}" type="slidenum">
              <a:rPr lang="ru-RU" smtClean="0"/>
              <a:t>‹#›</a:t>
            </a:fld>
            <a:endParaRPr lang="ru-RU"/>
          </a:p>
        </p:txBody>
      </p:sp>
    </p:spTree>
    <p:extLst>
      <p:ext uri="{BB962C8B-B14F-4D97-AF65-F5344CB8AC3E}">
        <p14:creationId xmlns:p14="http://schemas.microsoft.com/office/powerpoint/2010/main" val="4202165656"/>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F594F8F4-6340-493D-AE2D-04B0A4887FCE}" type="datetimeFigureOut">
              <a:rPr lang="ru-RU" smtClean="0"/>
              <a:t>14.11.2018</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F5A13ACF-2849-48FB-97EC-8DBEAB80C309}" type="slidenum">
              <a:rPr lang="ru-RU" smtClean="0"/>
              <a:t>‹#›</a:t>
            </a:fld>
            <a:endParaRPr lang="ru-RU"/>
          </a:p>
        </p:txBody>
      </p:sp>
    </p:spTree>
    <p:extLst>
      <p:ext uri="{BB962C8B-B14F-4D97-AF65-F5344CB8AC3E}">
        <p14:creationId xmlns:p14="http://schemas.microsoft.com/office/powerpoint/2010/main" val="690005552"/>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594F8F4-6340-493D-AE2D-04B0A4887FCE}" type="datetimeFigureOut">
              <a:rPr lang="ru-RU" smtClean="0"/>
              <a:t>14.11.2018</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F5A13ACF-2849-48FB-97EC-8DBEAB80C309}" type="slidenum">
              <a:rPr lang="ru-RU" smtClean="0"/>
              <a:t>‹#›</a:t>
            </a:fld>
            <a:endParaRPr lang="ru-RU"/>
          </a:p>
        </p:txBody>
      </p:sp>
    </p:spTree>
    <p:extLst>
      <p:ext uri="{BB962C8B-B14F-4D97-AF65-F5344CB8AC3E}">
        <p14:creationId xmlns:p14="http://schemas.microsoft.com/office/powerpoint/2010/main" val="3786810663"/>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F594F8F4-6340-493D-AE2D-04B0A4887FCE}" type="datetimeFigureOut">
              <a:rPr lang="ru-RU" smtClean="0"/>
              <a:t>14.11.2018</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F5A13ACF-2849-48FB-97EC-8DBEAB80C309}" type="slidenum">
              <a:rPr lang="ru-RU" smtClean="0"/>
              <a:t>‹#›</a:t>
            </a:fld>
            <a:endParaRPr lang="ru-RU"/>
          </a:p>
        </p:txBody>
      </p:sp>
    </p:spTree>
    <p:extLst>
      <p:ext uri="{BB962C8B-B14F-4D97-AF65-F5344CB8AC3E}">
        <p14:creationId xmlns:p14="http://schemas.microsoft.com/office/powerpoint/2010/main" val="2920753810"/>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594F8F4-6340-493D-AE2D-04B0A4887FCE}" type="datetimeFigureOut">
              <a:rPr lang="ru-RU" smtClean="0"/>
              <a:t>14.11.2018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5A13ACF-2849-48FB-97EC-8DBEAB80C309}" type="slidenum">
              <a:rPr lang="ru-RU" smtClean="0"/>
              <a:t>‹#›</a:t>
            </a:fld>
            <a:endParaRPr lang="ru-RU"/>
          </a:p>
        </p:txBody>
      </p:sp>
    </p:spTree>
    <p:extLst>
      <p:ext uri="{BB962C8B-B14F-4D97-AF65-F5344CB8AC3E}">
        <p14:creationId xmlns:p14="http://schemas.microsoft.com/office/powerpoint/2010/main" val="2280385986"/>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594F8F4-6340-493D-AE2D-04B0A4887FCE}" type="datetimeFigureOut">
              <a:rPr lang="ru-RU" smtClean="0"/>
              <a:t>14.11.2018</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5A13ACF-2849-48FB-97EC-8DBEAB80C309}" type="slidenum">
              <a:rPr lang="ru-RU" smtClean="0"/>
              <a:t>‹#›</a:t>
            </a:fld>
            <a:endParaRPr lang="ru-RU"/>
          </a:p>
        </p:txBody>
      </p:sp>
    </p:spTree>
    <p:extLst>
      <p:ext uri="{BB962C8B-B14F-4D97-AF65-F5344CB8AC3E}">
        <p14:creationId xmlns:p14="http://schemas.microsoft.com/office/powerpoint/2010/main" val="753408614"/>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Lst>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http://www.hecucenter.ru/up/t/12_____________________________________________________________________________________________________________________________________________________________________________________________________________.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6.jpeg"/><Relationship Id="rId7" Type="http://schemas.openxmlformats.org/officeDocument/2006/relationships/image" Target="../media/image80.png"/><Relationship Id="rId2"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85.emf"/><Relationship Id="rId5" Type="http://schemas.openxmlformats.org/officeDocument/2006/relationships/image" Target="../media/image84.pn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png"/></Relationships>
</file>

<file path=ppt/slides/_rels/slide35.xml.rels><?xml version="1.0" encoding="UTF-8" standalone="yes"?>
<Relationships xmlns="http://schemas.openxmlformats.org/package/2006/relationships"><Relationship Id="rId8" Type="http://schemas.openxmlformats.org/officeDocument/2006/relationships/image" Target="http://www.hecucenter.ru/up/AAZ_6772.jpg" TargetMode="External"/><Relationship Id="rId3" Type="http://schemas.openxmlformats.org/officeDocument/2006/relationships/image" Target="../media/image91.jpeg"/><Relationship Id="rId7" Type="http://schemas.openxmlformats.org/officeDocument/2006/relationships/image" Target="../media/image95.jpeg"/><Relationship Id="rId2" Type="http://schemas.openxmlformats.org/officeDocument/2006/relationships/image" Target="../media/image90.jpeg"/><Relationship Id="rId1" Type="http://schemas.openxmlformats.org/officeDocument/2006/relationships/slideLayout" Target="../slideLayouts/slideLayout2.xml"/><Relationship Id="rId6" Type="http://schemas.openxmlformats.org/officeDocument/2006/relationships/image" Target="../media/image94.jpeg"/><Relationship Id="rId5" Type="http://schemas.openxmlformats.org/officeDocument/2006/relationships/image" Target="../media/image93.png"/><Relationship Id="rId4" Type="http://schemas.openxmlformats.org/officeDocument/2006/relationships/image" Target="../media/image92.jpeg"/></Relationships>
</file>

<file path=ppt/slides/_rels/slide36.xml.rels><?xml version="1.0" encoding="UTF-8" standalone="yes"?>
<Relationships xmlns="http://schemas.openxmlformats.org/package/2006/relationships"><Relationship Id="rId3" Type="http://schemas.openxmlformats.org/officeDocument/2006/relationships/image" Target="../media/image97.jpeg"/><Relationship Id="rId7" Type="http://schemas.openxmlformats.org/officeDocument/2006/relationships/image" Target="../media/image101.jpeg"/><Relationship Id="rId2" Type="http://schemas.openxmlformats.org/officeDocument/2006/relationships/image" Target="../media/image96.jpeg"/><Relationship Id="rId1" Type="http://schemas.openxmlformats.org/officeDocument/2006/relationships/slideLayout" Target="../slideLayouts/slideLayout2.xml"/><Relationship Id="rId6" Type="http://schemas.openxmlformats.org/officeDocument/2006/relationships/image" Target="../media/image100.jpeg"/><Relationship Id="rId5" Type="http://schemas.openxmlformats.org/officeDocument/2006/relationships/image" Target="../media/image99.jpeg"/><Relationship Id="rId4" Type="http://schemas.openxmlformats.org/officeDocument/2006/relationships/image" Target="../media/image98.jpeg"/></Relationships>
</file>

<file path=ppt/slides/_rels/slide37.xml.rels><?xml version="1.0" encoding="UTF-8" standalone="yes"?>
<Relationships xmlns="http://schemas.openxmlformats.org/package/2006/relationships"><Relationship Id="rId3" Type="http://schemas.openxmlformats.org/officeDocument/2006/relationships/image" Target="../media/image103.jpeg"/><Relationship Id="rId7" Type="http://schemas.openxmlformats.org/officeDocument/2006/relationships/image" Target="../media/image107.jpeg"/><Relationship Id="rId2" Type="http://schemas.openxmlformats.org/officeDocument/2006/relationships/image" Target="../media/image102.jpeg"/><Relationship Id="rId1" Type="http://schemas.openxmlformats.org/officeDocument/2006/relationships/slideLayout" Target="../slideLayouts/slideLayout7.xml"/><Relationship Id="rId6" Type="http://schemas.openxmlformats.org/officeDocument/2006/relationships/image" Target="../media/image106.jpeg"/><Relationship Id="rId5" Type="http://schemas.openxmlformats.org/officeDocument/2006/relationships/image" Target="../media/image105.jpeg"/><Relationship Id="rId4" Type="http://schemas.openxmlformats.org/officeDocument/2006/relationships/image" Target="../media/image104.jpeg"/></Relationships>
</file>

<file path=ppt/slides/_rels/slide38.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7.xml"/><Relationship Id="rId4" Type="http://schemas.openxmlformats.org/officeDocument/2006/relationships/image" Target="../media/image110.jpeg"/></Relationships>
</file>

<file path=ppt/slides/_rels/slide39.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7.xml"/><Relationship Id="rId6" Type="http://schemas.openxmlformats.org/officeDocument/2006/relationships/image" Target="../media/image115.jpeg"/><Relationship Id="rId5" Type="http://schemas.openxmlformats.org/officeDocument/2006/relationships/image" Target="../media/image114.jpeg"/><Relationship Id="rId4" Type="http://schemas.openxmlformats.org/officeDocument/2006/relationships/image" Target="../media/image113.jpeg"/></Relationships>
</file>

<file path=ppt/slides/_rels/slide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png"/><Relationship Id="rId1" Type="http://schemas.openxmlformats.org/officeDocument/2006/relationships/slideLayout" Target="../slideLayouts/slideLayout7.xml"/><Relationship Id="rId5" Type="http://schemas.openxmlformats.org/officeDocument/2006/relationships/image" Target="../media/image119.jpeg"/><Relationship Id="rId4" Type="http://schemas.openxmlformats.org/officeDocument/2006/relationships/image" Target="../media/image11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2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6.png"/><Relationship Id="rId1" Type="http://schemas.openxmlformats.org/officeDocument/2006/relationships/slideLayout" Target="../slideLayouts/slideLayout2.xml"/><Relationship Id="rId5" Type="http://schemas.openxmlformats.org/officeDocument/2006/relationships/image" Target="../media/image129.jpeg"/><Relationship Id="rId4" Type="http://schemas.openxmlformats.org/officeDocument/2006/relationships/image" Target="../media/image128.jpeg"/></Relationships>
</file>

<file path=ppt/slides/_rels/slide48.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image" Target="../media/image13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33.jpeg"/><Relationship Id="rId7" Type="http://schemas.openxmlformats.org/officeDocument/2006/relationships/image" Target="../media/image137.jpeg"/><Relationship Id="rId2" Type="http://schemas.openxmlformats.org/officeDocument/2006/relationships/image" Target="../media/image132.jpeg"/><Relationship Id="rId1" Type="http://schemas.openxmlformats.org/officeDocument/2006/relationships/slideLayout" Target="../slideLayouts/slideLayout7.xml"/><Relationship Id="rId6" Type="http://schemas.openxmlformats.org/officeDocument/2006/relationships/image" Target="../media/image136.jpeg"/><Relationship Id="rId5" Type="http://schemas.openxmlformats.org/officeDocument/2006/relationships/image" Target="../media/image135.jpeg"/><Relationship Id="rId4" Type="http://schemas.openxmlformats.org/officeDocument/2006/relationships/image" Target="../media/image13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image" Target="../media/image138.jpeg"/><Relationship Id="rId1" Type="http://schemas.openxmlformats.org/officeDocument/2006/relationships/slideLayout" Target="../slideLayouts/slideLayout7.xml"/><Relationship Id="rId4" Type="http://schemas.openxmlformats.org/officeDocument/2006/relationships/image" Target="../media/image140.jpeg"/></Relationships>
</file>

<file path=ppt/slides/_rels/slide51.xml.rels><?xml version="1.0" encoding="UTF-8" standalone="yes"?>
<Relationships xmlns="http://schemas.openxmlformats.org/package/2006/relationships"><Relationship Id="rId8" Type="http://schemas.openxmlformats.org/officeDocument/2006/relationships/image" Target="../media/image146.jpeg"/><Relationship Id="rId3" Type="http://schemas.openxmlformats.org/officeDocument/2006/relationships/image" Target="https://scontent-a.xx.fbcdn.net/hphotos-xaf1/t1.0-9/1723559_1500264413533256_1983884289_n.jpg" TargetMode="External"/><Relationship Id="rId7" Type="http://schemas.openxmlformats.org/officeDocument/2006/relationships/image" Target="../media/image145.jpeg"/><Relationship Id="rId2" Type="http://schemas.openxmlformats.org/officeDocument/2006/relationships/image" Target="../media/image141.jpeg"/><Relationship Id="rId1" Type="http://schemas.openxmlformats.org/officeDocument/2006/relationships/slideLayout" Target="../slideLayouts/slideLayout7.xml"/><Relationship Id="rId6" Type="http://schemas.openxmlformats.org/officeDocument/2006/relationships/image" Target="../media/image144.jpeg"/><Relationship Id="rId5" Type="http://schemas.openxmlformats.org/officeDocument/2006/relationships/image" Target="../media/image143.jpeg"/><Relationship Id="rId4" Type="http://schemas.openxmlformats.org/officeDocument/2006/relationships/image" Target="../media/image142.jpeg"/></Relationships>
</file>

<file path=ppt/slides/_rels/slide52.xml.rels><?xml version="1.0" encoding="UTF-8" standalone="yes"?>
<Relationships xmlns="http://schemas.openxmlformats.org/package/2006/relationships"><Relationship Id="rId2" Type="http://schemas.openxmlformats.org/officeDocument/2006/relationships/image" Target="../media/image14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hyperlink" Target="http://www.hecucenter.ru/gr/news/ekdilosi_genoktonia__dikaioma_sti_mnimi.html"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65018" y="1530422"/>
            <a:ext cx="10533413" cy="1077218"/>
          </a:xfrm>
          <a:prstGeom prst="rect">
            <a:avLst/>
          </a:prstGeom>
        </p:spPr>
        <p:txBody>
          <a:bodyPr wrap="square">
            <a:spAutoFit/>
          </a:bodyPr>
          <a:lstStyle/>
          <a:p>
            <a:pPr algn="ctr"/>
            <a:r>
              <a:rPr lang="el-GR" sz="3200" b="1" dirty="0">
                <a:solidFill>
                  <a:srgbClr val="002060"/>
                </a:solidFill>
                <a:latin typeface="Times New Roman" panose="02020603050405020304" pitchFamily="18" charset="0"/>
                <a:cs typeface="Times New Roman" panose="02020603050405020304" pitchFamily="18" charset="0"/>
              </a:rPr>
              <a:t>ΠΡΟΓΡΑΜΜΑΤΑ – ΔΡΑΣΤΗΡΙΟΤΗΤΕΣ</a:t>
            </a:r>
            <a:endParaRPr lang="ru-RU" sz="3200" dirty="0">
              <a:solidFill>
                <a:srgbClr val="002060"/>
              </a:solidFill>
              <a:latin typeface="Times New Roman" panose="02020603050405020304" pitchFamily="18" charset="0"/>
              <a:cs typeface="Times New Roman" panose="02020603050405020304" pitchFamily="18" charset="0"/>
            </a:endParaRPr>
          </a:p>
          <a:p>
            <a:pPr algn="ctr"/>
            <a:r>
              <a:rPr lang="en-US" sz="3200" b="1" dirty="0">
                <a:solidFill>
                  <a:srgbClr val="002060"/>
                </a:solidFill>
                <a:latin typeface="Times New Roman" panose="02020603050405020304" pitchFamily="18" charset="0"/>
                <a:cs typeface="Times New Roman" panose="02020603050405020304" pitchFamily="18" charset="0"/>
              </a:rPr>
              <a:t> TOY</a:t>
            </a:r>
            <a:r>
              <a:rPr lang="el-GR" sz="3200" dirty="0">
                <a:solidFill>
                  <a:srgbClr val="002060"/>
                </a:solidFill>
                <a:latin typeface="Times New Roman" panose="02020603050405020304" pitchFamily="18" charset="0"/>
                <a:cs typeface="Times New Roman" panose="02020603050405020304" pitchFamily="18" charset="0"/>
              </a:rPr>
              <a:t> </a:t>
            </a:r>
            <a:r>
              <a:rPr lang="el-GR" sz="3200" b="1" dirty="0">
                <a:solidFill>
                  <a:srgbClr val="002060"/>
                </a:solidFill>
                <a:latin typeface="Times New Roman" panose="02020603050405020304" pitchFamily="18" charset="0"/>
                <a:cs typeface="Times New Roman" panose="02020603050405020304" pitchFamily="18" charset="0"/>
              </a:rPr>
              <a:t>ΚΕΝΤΡΟΥ ΕΛΛΗΝΙΚΟΥ ΠΟΛΙΤΙΣΜΟΥ</a:t>
            </a:r>
            <a:r>
              <a:rPr lang="ru-RU" sz="3200" b="1" dirty="0">
                <a:solidFill>
                  <a:srgbClr val="002060"/>
                </a:solidFill>
                <a:latin typeface="Times New Roman" panose="02020603050405020304" pitchFamily="18" charset="0"/>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 </a:t>
            </a:r>
            <a:r>
              <a:rPr lang="el-GR" sz="3200" b="1" dirty="0">
                <a:solidFill>
                  <a:srgbClr val="002060"/>
                </a:solidFill>
                <a:latin typeface="Times New Roman" panose="02020603050405020304" pitchFamily="18" charset="0"/>
                <a:cs typeface="Times New Roman" panose="02020603050405020304" pitchFamily="18" charset="0"/>
              </a:rPr>
              <a:t>Κ.Ε.Π.</a:t>
            </a:r>
            <a:endParaRPr lang="ru-RU" sz="3200" b="1" dirty="0">
              <a:solidFill>
                <a:srgbClr val="002060"/>
              </a:solidFill>
              <a:latin typeface="Times New Roman" panose="02020603050405020304" pitchFamily="18" charset="0"/>
              <a:cs typeface="Times New Roman" panose="02020603050405020304" pitchFamily="18" charset="0"/>
            </a:endParaRPr>
          </a:p>
        </p:txBody>
      </p:sp>
      <p:pic>
        <p:nvPicPr>
          <p:cNvPr id="5" name="Рисунок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520116" y="2998848"/>
            <a:ext cx="7690118" cy="2884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037107"/>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8795" y="452718"/>
            <a:ext cx="8412039" cy="1400530"/>
          </a:xfrm>
        </p:spPr>
        <p:txBody>
          <a:bodyPr/>
          <a:lstStyle/>
          <a:p>
            <a:pPr algn="ctr"/>
            <a:r>
              <a:rPr lang="el-GR" sz="3600" b="1" dirty="0">
                <a:solidFill>
                  <a:srgbClr val="002060"/>
                </a:solidFill>
                <a:latin typeface="Times New Roman" panose="02020603050405020304" pitchFamily="18" charset="0"/>
                <a:cs typeface="Times New Roman" panose="02020603050405020304" pitchFamily="18" charset="0"/>
              </a:rPr>
              <a:t>ΘΕΑΤΡΙΚΑ ΕΡΓΑΣΤΗΡΙΑ</a:t>
            </a:r>
            <a:endParaRPr lang="ru-RU" dirty="0"/>
          </a:p>
        </p:txBody>
      </p:sp>
      <p:sp>
        <p:nvSpPr>
          <p:cNvPr id="3" name="Объект 2"/>
          <p:cNvSpPr>
            <a:spLocks noGrp="1"/>
          </p:cNvSpPr>
          <p:nvPr>
            <p:ph idx="1"/>
          </p:nvPr>
        </p:nvSpPr>
        <p:spPr>
          <a:xfrm>
            <a:off x="570016" y="1152983"/>
            <a:ext cx="10845501" cy="5203371"/>
          </a:xfrm>
        </p:spPr>
        <p:txBody>
          <a:bodyPr>
            <a:normAutofit/>
          </a:bodyPr>
          <a:lstStyle/>
          <a:p>
            <a:pPr algn="just"/>
            <a:r>
              <a:rPr lang="el-GR" sz="2400" dirty="0">
                <a:solidFill>
                  <a:srgbClr val="002060"/>
                </a:solidFill>
                <a:latin typeface="Times New Roman" panose="02020603050405020304" pitchFamily="18" charset="0"/>
                <a:cs typeface="Times New Roman" panose="02020603050405020304" pitchFamily="18" charset="0"/>
              </a:rPr>
              <a:t>Από το Σεπτέμβριο του 2012 ξεκίνησε η λειτουργία θεατρικού εργαστήριο με παράλληλα μαθήματα ιστορίας του ελληνικού θεάτρου -μέγιστης μορφής έκφρασης- υποκριτικής τέχνης, κινησιολογίας και φωνητικής για παιδιά και ενήλικες, που παραδίδει ο Έλληνας ηθοποιός, σκηνοθέτης και παραγωγός Γιώργος Παναγόπουλος [μαθητής στη θεατρική τέχνη (Θεατρική Ακαδημία Μόσχας – «GITIS») των Ανατόλι Εφρός και Ανατόλι Βασίλιεφ, και στον κινηματογράφο (Ακαδημία Κινηματογράφου - «VGIK») του Μαρλέν Χουτσίεβ].</a:t>
            </a:r>
            <a:endParaRPr lang="ru-RU" sz="2400" dirty="0"/>
          </a:p>
          <a:p>
            <a:endParaRPr lang="ru-RU" sz="2400" dirty="0"/>
          </a:p>
        </p:txBody>
      </p:sp>
      <p:pic>
        <p:nvPicPr>
          <p:cNvPr id="5123" name="Picture 3" descr="IMG_972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79880" y="4037858"/>
            <a:ext cx="291465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3659485"/>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G_972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68168" y="1687150"/>
            <a:ext cx="2046927" cy="277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CIMG704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00513" y="622278"/>
            <a:ext cx="3124151" cy="235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CIMG7065.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00512" y="3389231"/>
            <a:ext cx="3124151" cy="23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CIMG7059.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293739" y="1972046"/>
            <a:ext cx="3231765" cy="249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3366106"/>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0644" y="1178442"/>
            <a:ext cx="11044052" cy="2677656"/>
          </a:xfrm>
          <a:prstGeom prst="rect">
            <a:avLst/>
          </a:prstGeom>
        </p:spPr>
        <p:txBody>
          <a:bodyPr wrap="square">
            <a:spAutoFit/>
          </a:bodyPr>
          <a:lstStyle/>
          <a:p>
            <a:r>
              <a:rPr lang="en-US" sz="2400" dirty="0">
                <a:solidFill>
                  <a:srgbClr val="002060"/>
                </a:solidFill>
                <a:latin typeface="Times New Roman" panose="02020603050405020304" pitchFamily="18" charset="0"/>
                <a:ea typeface="Times New Roman" panose="02020603050405020304" pitchFamily="18" charset="0"/>
              </a:rPr>
              <a:t>A</a:t>
            </a:r>
            <a:r>
              <a:rPr lang="el-GR" sz="2400" dirty="0">
                <a:solidFill>
                  <a:srgbClr val="002060"/>
                </a:solidFill>
                <a:latin typeface="Times New Roman" panose="02020603050405020304" pitchFamily="18" charset="0"/>
                <a:ea typeface="Times New Roman" panose="02020603050405020304" pitchFamily="18" charset="0"/>
              </a:rPr>
              <a:t>πό το Φεβρουάριου του 2015 λειτούργησε παράλληλο, δεύτερο τμήμα θεατρικού Εργαστηρίου με επικεφαλής το Ρώσο σκηνοθέτη, καλλιτεχνικό διευθυντή του θεάτρου «</a:t>
            </a:r>
            <a:r>
              <a:rPr lang="ru-RU" sz="2400" dirty="0" err="1">
                <a:solidFill>
                  <a:srgbClr val="002060"/>
                </a:solidFill>
                <a:latin typeface="Times New Roman" panose="02020603050405020304" pitchFamily="18" charset="0"/>
                <a:ea typeface="Times New Roman" panose="02020603050405020304" pitchFamily="18" charset="0"/>
              </a:rPr>
              <a:t>Studia</a:t>
            </a:r>
            <a:r>
              <a:rPr lang="el-GR" sz="2400" dirty="0">
                <a:solidFill>
                  <a:srgbClr val="002060"/>
                </a:solidFill>
                <a:latin typeface="Times New Roman" panose="02020603050405020304" pitchFamily="18" charset="0"/>
                <a:ea typeface="Times New Roman" panose="02020603050405020304" pitchFamily="18" charset="0"/>
              </a:rPr>
              <a:t>-69» και ένθερμο Φιλέλληνα </a:t>
            </a:r>
            <a:r>
              <a:rPr lang="el-GR" sz="2400" b="1" dirty="0">
                <a:solidFill>
                  <a:srgbClr val="002060"/>
                </a:solidFill>
                <a:latin typeface="Times New Roman" panose="02020603050405020304" pitchFamily="18" charset="0"/>
                <a:ea typeface="Times New Roman" panose="02020603050405020304" pitchFamily="18" charset="0"/>
              </a:rPr>
              <a:t>Γκεόργκιι Τσερβίνσκι</a:t>
            </a:r>
            <a:r>
              <a:rPr lang="el-GR" sz="2400" dirty="0">
                <a:solidFill>
                  <a:srgbClr val="002060"/>
                </a:solidFill>
                <a:latin typeface="Times New Roman" panose="02020603050405020304" pitchFamily="18" charset="0"/>
                <a:ea typeface="Times New Roman" panose="02020603050405020304" pitchFamily="18" charset="0"/>
              </a:rPr>
              <a:t>. Στα πλαίσια του Θεατρικού Εργαστηρίου του Κ.Ε.Π., είμαστε στην ευχάριστη θέση να σας ανακοινώσουμε την έναρξη προετοιμασίας με στόχο το ανέβασμα της τραγωδίας «ΤΡΩΑΔΕΣ» του Ευριπίδη, πραγματικού αριστουργήματος της παγκόσμιας λογοτεχνικής κληρονομιάς με έντονο αντιπολεμικό μήνημα.</a:t>
            </a:r>
            <a:endParaRPr lang="ru-RU" sz="2400" dirty="0"/>
          </a:p>
        </p:txBody>
      </p:sp>
      <p:pic>
        <p:nvPicPr>
          <p:cNvPr id="1026" name="Picture 2" descr="DSC_04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950" y="4374882"/>
            <a:ext cx="25908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MyCollages%20(2)____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447" y="3941494"/>
            <a:ext cx="26098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0694284"/>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SC06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688" y="515402"/>
            <a:ext cx="3513338" cy="263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DSC067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1179" y="515402"/>
            <a:ext cx="3504200" cy="263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MyCollages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379" y="3460483"/>
            <a:ext cx="3106573" cy="3106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8539630"/>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6255" y="1141841"/>
            <a:ext cx="11804072" cy="3065455"/>
          </a:xfrm>
          <a:prstGeom prst="rect">
            <a:avLst/>
          </a:prstGeom>
        </p:spPr>
        <p:txBody>
          <a:bodyPr wrap="square">
            <a:spAutoFit/>
          </a:bodyPr>
          <a:lstStyle/>
          <a:p>
            <a:pPr algn="just">
              <a:lnSpc>
                <a:spcPct val="115000"/>
              </a:lnSpc>
              <a:spcAft>
                <a:spcPts val="0"/>
              </a:spcAft>
            </a:pPr>
            <a:r>
              <a:rPr lang="el-GR"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Από τον Φεβρουάριο του 2018 ξεκίνησε τη λειτουργία του το τρίτο Θεατρικό Εργαστήρι του Κ.Ε.Π., υπό την καλλιτεχνική εποπτεία του Ρώσου σκηνοθέτη</a:t>
            </a: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l-GR"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Ντμίτριι Γκρεμπνιόβ</a:t>
            </a:r>
            <a:r>
              <a:rPr lang="el-GR"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l-GR"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l-GR"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Ντμίτριι Γκρεμπνιόβ</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l-GR"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l-GR"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απόφοιτος του Κολλεγίου Μουσικής και Τσίρκου (Αλμάτυ, Καζακστάν, 2012), της Σχολής Σκηνοθεσίας του Ρωσικού Κρατικού Ινστιτούτου Κινηματογράφου –</a:t>
            </a: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VGIK </a:t>
            </a:r>
            <a:r>
              <a:rPr lang="el-GR"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(Μόσχα, 2015), της Σχολής Σκηνοθεσίας του Ινστιτούτου Θεατρικής Τέχνης «Ι.Ντ. Κομπζόν» (Μόσχα, 2017).</a:t>
            </a:r>
            <a:endParaRPr lang="ru-RU"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074" name="Picture 2" descr="%204_____________________________________________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8961" y="3788154"/>
            <a:ext cx="2072059" cy="286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746333"/>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201___________________________________________________________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2363" y="883537"/>
            <a:ext cx="5077876" cy="507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0297656"/>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l-GR" sz="3600" b="1" dirty="0">
                <a:solidFill>
                  <a:srgbClr val="002060"/>
                </a:solidFill>
                <a:latin typeface="Times New Roman" panose="02020603050405020304" pitchFamily="18" charset="0"/>
                <a:cs typeface="Times New Roman" panose="02020603050405020304" pitchFamily="18" charset="0"/>
              </a:rPr>
              <a:t>ΚΥΚΛΟΙ ΔΙΑΛΕΞΕΩΝ </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45171" y="1152983"/>
            <a:ext cx="11306403" cy="5437822"/>
          </a:xfrm>
        </p:spPr>
        <p:txBody>
          <a:bodyPr>
            <a:normAutofit/>
          </a:bodyPr>
          <a:lstStyle/>
          <a:p>
            <a:r>
              <a:rPr lang="el-GR" dirty="0">
                <a:solidFill>
                  <a:srgbClr val="002060"/>
                </a:solidFill>
                <a:latin typeface="Times New Roman" panose="02020603050405020304" pitchFamily="18" charset="0"/>
                <a:cs typeface="Times New Roman" panose="02020603050405020304" pitchFamily="18" charset="0"/>
              </a:rPr>
              <a:t>Κύκλος</a:t>
            </a:r>
            <a:r>
              <a:rPr lang="en-US" dirty="0">
                <a:solidFill>
                  <a:srgbClr val="002060"/>
                </a:solidFill>
                <a:latin typeface="Times New Roman" panose="02020603050405020304" pitchFamily="18" charset="0"/>
                <a:cs typeface="Times New Roman" panose="02020603050405020304" pitchFamily="18" charset="0"/>
              </a:rPr>
              <a:t> </a:t>
            </a:r>
            <a:r>
              <a:rPr lang="el-GR" dirty="0">
                <a:solidFill>
                  <a:srgbClr val="002060"/>
                </a:solidFill>
                <a:latin typeface="Times New Roman" panose="02020603050405020304" pitchFamily="18" charset="0"/>
                <a:cs typeface="Times New Roman" panose="02020603050405020304" pitchFamily="18" charset="0"/>
              </a:rPr>
              <a:t>διαλέξεων για τα αρχαιολογικά μνημεία της Ελλάδος </a:t>
            </a:r>
            <a:endParaRPr lang="en-US" dirty="0">
              <a:solidFill>
                <a:srgbClr val="002060"/>
              </a:solidFill>
              <a:latin typeface="Times New Roman" panose="02020603050405020304" pitchFamily="18" charset="0"/>
              <a:cs typeface="Times New Roman" panose="02020603050405020304" pitchFamily="18" charset="0"/>
            </a:endParaRPr>
          </a:p>
          <a:p>
            <a:r>
              <a:rPr lang="el-GR" dirty="0">
                <a:solidFill>
                  <a:srgbClr val="002060"/>
                </a:solidFill>
                <a:latin typeface="Times New Roman" panose="02020603050405020304" pitchFamily="18" charset="0"/>
                <a:cs typeface="Times New Roman" panose="02020603050405020304" pitchFamily="18" charset="0"/>
              </a:rPr>
              <a:t>Κύκλος διαλέξεων για την αρχιτεκτονική της Ελλάδας </a:t>
            </a:r>
            <a:endParaRPr lang="en-US" dirty="0">
              <a:solidFill>
                <a:srgbClr val="002060"/>
              </a:solidFill>
              <a:latin typeface="Times New Roman" panose="02020603050405020304" pitchFamily="18" charset="0"/>
              <a:cs typeface="Times New Roman" panose="02020603050405020304" pitchFamily="18" charset="0"/>
            </a:endParaRPr>
          </a:p>
          <a:p>
            <a:r>
              <a:rPr lang="el-GR" dirty="0">
                <a:solidFill>
                  <a:srgbClr val="002060"/>
                </a:solidFill>
                <a:latin typeface="Times New Roman" panose="02020603050405020304" pitchFamily="18" charset="0"/>
                <a:cs typeface="Times New Roman" panose="02020603050405020304" pitchFamily="18" charset="0"/>
              </a:rPr>
              <a:t>Κύκλοι διαλέξεων για την ιστορία της τέχνης της Βυζαντινής περιόδου </a:t>
            </a:r>
            <a:endParaRPr lang="ru-RU" dirty="0">
              <a:solidFill>
                <a:srgbClr val="002060"/>
              </a:solidFill>
              <a:latin typeface="Times New Roman" panose="02020603050405020304" pitchFamily="18" charset="0"/>
              <a:cs typeface="Times New Roman" panose="02020603050405020304" pitchFamily="18" charset="0"/>
            </a:endParaRPr>
          </a:p>
          <a:p>
            <a:r>
              <a:rPr lang="el-GR" dirty="0">
                <a:solidFill>
                  <a:srgbClr val="002060"/>
                </a:solidFill>
                <a:latin typeface="Times New Roman" panose="02020603050405020304" pitchFamily="18" charset="0"/>
                <a:cs typeface="Times New Roman" panose="02020603050405020304" pitchFamily="18" charset="0"/>
              </a:rPr>
              <a:t>Κύκλος διαλέξεων «Νεοέλληνες Διαφωτιστές-Στοχαστές του Γένους» </a:t>
            </a:r>
            <a:endParaRPr lang="ru-RU" dirty="0">
              <a:solidFill>
                <a:srgbClr val="002060"/>
              </a:solidFill>
              <a:latin typeface="Times New Roman" panose="02020603050405020304" pitchFamily="18" charset="0"/>
              <a:cs typeface="Times New Roman" panose="02020603050405020304" pitchFamily="18" charset="0"/>
            </a:endParaRPr>
          </a:p>
          <a:p>
            <a:r>
              <a:rPr lang="el-GR" dirty="0">
                <a:solidFill>
                  <a:srgbClr val="002060"/>
                </a:solidFill>
                <a:latin typeface="Times New Roman" panose="02020603050405020304" pitchFamily="18" charset="0"/>
                <a:cs typeface="Times New Roman" panose="02020603050405020304" pitchFamily="18" charset="0"/>
              </a:rPr>
              <a:t>Κύκλος διαλέξεων για την ιστορία της Αρχαίας Ελλάδας </a:t>
            </a:r>
            <a:endParaRPr lang="ru-RU" dirty="0">
              <a:solidFill>
                <a:srgbClr val="002060"/>
              </a:solidFill>
              <a:latin typeface="Times New Roman" panose="02020603050405020304" pitchFamily="18" charset="0"/>
              <a:cs typeface="Times New Roman" panose="02020603050405020304" pitchFamily="18" charset="0"/>
            </a:endParaRPr>
          </a:p>
          <a:p>
            <a:r>
              <a:rPr lang="el-GR" dirty="0">
                <a:solidFill>
                  <a:srgbClr val="002060"/>
                </a:solidFill>
                <a:latin typeface="Times New Roman" panose="02020603050405020304" pitchFamily="18" charset="0"/>
                <a:cs typeface="Times New Roman" panose="02020603050405020304" pitchFamily="18" charset="0"/>
              </a:rPr>
              <a:t>Κύκλος διαλέξεων «Κρήτη και πολιτισμός της – Μεγαλειώδης και αινιγματική Μεγαλόνησος" </a:t>
            </a:r>
            <a:endParaRPr lang="en-US" dirty="0">
              <a:solidFill>
                <a:srgbClr val="002060"/>
              </a:solidFill>
              <a:latin typeface="Times New Roman" panose="02020603050405020304" pitchFamily="18" charset="0"/>
              <a:cs typeface="Times New Roman" panose="02020603050405020304" pitchFamily="18" charset="0"/>
            </a:endParaRPr>
          </a:p>
          <a:p>
            <a:r>
              <a:rPr lang="el-GR" dirty="0">
                <a:solidFill>
                  <a:srgbClr val="002060"/>
                </a:solidFill>
                <a:latin typeface="Times New Roman" panose="02020603050405020304" pitchFamily="18" charset="0"/>
                <a:cs typeface="Times New Roman" panose="02020603050405020304" pitchFamily="18" charset="0"/>
              </a:rPr>
              <a:t>Κύκλος διαλέξεων «Οι Έλληνες στη Ρωσική Αυτοκρατορία  κατά τη διάρκεια των XVI-XVII αιώνων»</a:t>
            </a:r>
            <a:endParaRPr lang="ru-RU" dirty="0">
              <a:solidFill>
                <a:srgbClr val="002060"/>
              </a:solidFill>
              <a:latin typeface="Times New Roman" panose="02020603050405020304" pitchFamily="18" charset="0"/>
              <a:cs typeface="Times New Roman" panose="02020603050405020304" pitchFamily="18" charset="0"/>
            </a:endParaRPr>
          </a:p>
          <a:p>
            <a:r>
              <a:rPr lang="el-GR" dirty="0">
                <a:solidFill>
                  <a:srgbClr val="002060"/>
                </a:solidFill>
                <a:latin typeface="Times New Roman" panose="02020603050405020304" pitchFamily="18" charset="0"/>
                <a:cs typeface="Times New Roman" panose="02020603050405020304" pitchFamily="18" charset="0"/>
              </a:rPr>
              <a:t>ΚΥΚΛΟΣ ΔΙΑΛΕΞΕΩΝ «Οι Έλληνες στη Ρωσική Αυτοκρατορία  κατά τη διάρκεια των XVI-XVII αιώνων» </a:t>
            </a:r>
            <a:endParaRPr lang="ru-RU" dirty="0">
              <a:solidFill>
                <a:srgbClr val="002060"/>
              </a:solidFill>
              <a:latin typeface="Times New Roman" panose="02020603050405020304" pitchFamily="18" charset="0"/>
              <a:cs typeface="Times New Roman" panose="02020603050405020304" pitchFamily="18" charset="0"/>
            </a:endParaRPr>
          </a:p>
          <a:p>
            <a:r>
              <a:rPr lang="el-GR" dirty="0">
                <a:solidFill>
                  <a:srgbClr val="002060"/>
                </a:solidFill>
                <a:latin typeface="Times New Roman" panose="02020603050405020304" pitchFamily="18" charset="0"/>
                <a:cs typeface="Times New Roman" panose="02020603050405020304" pitchFamily="18" charset="0"/>
              </a:rPr>
              <a:t>Κύκλος διαλέξεων «Η Ελλάδα και η Κύπρος μέσα από το βλέμμα των Ρώσων χρονογράφων και περιηγητών την περίοδο από τα τέλη του 10ου μέχρι το πρώτο ήμισυ του 17ου αι.» </a:t>
            </a:r>
            <a:endParaRPr lang="ru-RU" dirty="0">
              <a:solidFill>
                <a:srgbClr val="002060"/>
              </a:solidFill>
              <a:latin typeface="Times New Roman" panose="02020603050405020304" pitchFamily="18" charset="0"/>
              <a:cs typeface="Times New Roman" panose="02020603050405020304" pitchFamily="18" charset="0"/>
            </a:endParaRPr>
          </a:p>
          <a:p>
            <a:r>
              <a:rPr lang="el-GR" dirty="0">
                <a:solidFill>
                  <a:srgbClr val="002060"/>
                </a:solidFill>
                <a:latin typeface="Times New Roman" panose="02020603050405020304" pitchFamily="18" charset="0"/>
                <a:cs typeface="Times New Roman" panose="02020603050405020304" pitchFamily="18" charset="0"/>
              </a:rPr>
              <a:t>Κύκλος διαλέξεων</a:t>
            </a:r>
            <a:r>
              <a:rPr lang="ru-RU" dirty="0">
                <a:solidFill>
                  <a:srgbClr val="002060"/>
                </a:solidFill>
                <a:latin typeface="Times New Roman" panose="02020603050405020304" pitchFamily="18" charset="0"/>
                <a:cs typeface="Times New Roman" panose="02020603050405020304" pitchFamily="18" charset="0"/>
              </a:rPr>
              <a:t> </a:t>
            </a:r>
            <a:r>
              <a:rPr lang="el-GR" dirty="0">
                <a:solidFill>
                  <a:srgbClr val="002060"/>
                </a:solidFill>
                <a:latin typeface="Times New Roman" panose="02020603050405020304" pitchFamily="18" charset="0"/>
                <a:cs typeface="Times New Roman" panose="02020603050405020304" pitchFamily="18" charset="0"/>
              </a:rPr>
              <a:t>«Επιτομή της σύγχρονης ελληνικής ιστορία και η ζωή στην Ελλάδα του σήμερα. Σχέσεις με τη Ρωσία», </a:t>
            </a:r>
            <a:endParaRPr lang="ru-RU" dirty="0">
              <a:solidFill>
                <a:srgbClr val="002060"/>
              </a:solidFill>
              <a:latin typeface="Times New Roman" panose="02020603050405020304" pitchFamily="18" charset="0"/>
              <a:cs typeface="Times New Roman" panose="02020603050405020304" pitchFamily="18" charset="0"/>
            </a:endParaRPr>
          </a:p>
          <a:p>
            <a:endParaRPr lang="ru-RU" dirty="0">
              <a:solidFill>
                <a:srgbClr val="002060"/>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472363040"/>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106035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2187" y="707552"/>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P106033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48938" y="717077"/>
            <a:ext cx="310515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P109007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95211" y="717077"/>
            <a:ext cx="31115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P109007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2187" y="3833763"/>
            <a:ext cx="3160403" cy="2370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P1120948-min"/>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041838" y="3876200"/>
            <a:ext cx="3107108" cy="232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
          <p:cNvSpPr>
            <a:spLocks noChangeArrowheads="1"/>
          </p:cNvSpPr>
          <p:nvPr/>
        </p:nvSpPr>
        <p:spPr bwMode="auto">
          <a:xfrm>
            <a:off x="7695211" y="38337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2057" name="Picture 9"/>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47937" y="3876199"/>
            <a:ext cx="4144244" cy="2327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127117"/>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829817"/>
          </a:xfrm>
        </p:spPr>
        <p:txBody>
          <a:bodyPr/>
          <a:lstStyle/>
          <a:p>
            <a:pPr algn="ctr"/>
            <a:r>
              <a:rPr lang="el-GR" sz="3600" b="1" dirty="0">
                <a:solidFill>
                  <a:srgbClr val="002060"/>
                </a:solidFill>
                <a:latin typeface="Times New Roman" panose="02020603050405020304" pitchFamily="18" charset="0"/>
                <a:cs typeface="Times New Roman" panose="02020603050405020304" pitchFamily="18" charset="0"/>
              </a:rPr>
              <a:t>Εκδοτικό έργο Κ.Ε.Π.</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12661" y="1171298"/>
            <a:ext cx="7674436" cy="4195481"/>
          </a:xfrm>
        </p:spPr>
        <p:txBody>
          <a:bodyPr/>
          <a:lstStyle/>
          <a:p>
            <a:pPr marL="0" indent="0">
              <a:buNone/>
            </a:pPr>
            <a:r>
              <a:rPr lang="en-US" b="1" i="1" u="sng" dirty="0">
                <a:solidFill>
                  <a:srgbClr val="0070C0"/>
                </a:solidFill>
                <a:latin typeface="Times New Roman" panose="02020603050405020304" pitchFamily="18" charset="0"/>
                <a:cs typeface="Times New Roman" panose="02020603050405020304" pitchFamily="18" charset="0"/>
              </a:rPr>
              <a:t>1/</a:t>
            </a:r>
            <a:endParaRPr lang="ru-RU" b="1" i="1" u="sng" dirty="0">
              <a:solidFill>
                <a:srgbClr val="0070C0"/>
              </a:solidFill>
              <a:latin typeface="Times New Roman" panose="02020603050405020304" pitchFamily="18" charset="0"/>
              <a:cs typeface="Times New Roman" panose="02020603050405020304" pitchFamily="18" charset="0"/>
            </a:endParaRPr>
          </a:p>
          <a:p>
            <a:pPr lvl="0"/>
            <a:r>
              <a:rPr lang="ru-RU" dirty="0">
                <a:solidFill>
                  <a:srgbClr val="002060"/>
                </a:solidFill>
                <a:latin typeface="Times New Roman" panose="02020603050405020304" pitchFamily="18" charset="0"/>
                <a:cs typeface="Times New Roman" panose="02020603050405020304" pitchFamily="18" charset="0"/>
              </a:rPr>
              <a:t>	</a:t>
            </a:r>
            <a:r>
              <a:rPr lang="el-GR" dirty="0"/>
              <a:t> </a:t>
            </a:r>
            <a:r>
              <a:rPr lang="el-GR" dirty="0">
                <a:solidFill>
                  <a:srgbClr val="002060"/>
                </a:solidFill>
                <a:latin typeface="Times New Roman" panose="02020603050405020304" pitchFamily="18" charset="0"/>
                <a:cs typeface="Times New Roman" panose="02020603050405020304" pitchFamily="18" charset="0"/>
              </a:rPr>
              <a:t>έκδοση εγχειριδίου ελληνικής γλώσσας για ρωσόφωνους της επιφανούς ελληνίστριας, φιλολόγου, καθηγήτριας του Κ.Ε.Π. κα Ειρήνης Μπελέτσκαγια «Η νεοελληνική σήμερα – εντατικό πρόγραμμα» (Δεκέμβριος 2007), και του βιβλίου ασκήσεων γραμματικής «Νέα Ελληνική σήμερα-πρακτικό εγχειρίδιο γραμματικής» (Δεκέμβριος 2010), καθώς και έκδοση Σχολικών Εγχειριδίων νεοελληνικής για παιδιά, μαθητές της 4ης και 5ης τάξης (Μάιος 2015), ενώ αναμένεται και έκδοση επιπρόσθετων παιδικών-σχολικών εγχειριδίων.  </a:t>
            </a:r>
            <a:endParaRPr lang="ru-RU" dirty="0">
              <a:solidFill>
                <a:srgbClr val="002060"/>
              </a:solidFill>
              <a:latin typeface="Times New Roman" panose="02020603050405020304" pitchFamily="18" charset="0"/>
              <a:cs typeface="Times New Roman" panose="02020603050405020304" pitchFamily="18" charset="0"/>
            </a:endParaRPr>
          </a:p>
          <a:p>
            <a:pPr marL="0" indent="0">
              <a:buNone/>
            </a:pPr>
            <a:endParaRPr lang="ru-RU" dirty="0"/>
          </a:p>
        </p:txBody>
      </p:sp>
      <p:pic>
        <p:nvPicPr>
          <p:cNvPr id="4099" name="Picture 3" descr="IMAGE000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240223" y="4271404"/>
            <a:ext cx="14382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8550" y="4282446"/>
            <a:ext cx="1381303" cy="2179708"/>
          </a:xfrm>
          <a:prstGeom prst="rect">
            <a:avLst/>
          </a:prstGeom>
        </p:spPr>
      </p:pic>
    </p:spTree>
    <p:extLst>
      <p:ext uri="{BB962C8B-B14F-4D97-AF65-F5344CB8AC3E}">
        <p14:creationId xmlns:p14="http://schemas.microsoft.com/office/powerpoint/2010/main" val="1008384422"/>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Rectangle 4"/>
          <p:cNvSpPr>
            <a:spLocks noChangeArrowheads="1"/>
          </p:cNvSpPr>
          <p:nvPr/>
        </p:nvSpPr>
        <p:spPr bwMode="auto">
          <a:xfrm>
            <a:off x="5450773" y="1292170"/>
            <a:ext cx="6282047"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ru-RU"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Έκδοση του νέου σύγχρονου δίτομου διδακτικού εγχειριδίου της ελληνικής για παιδιά “Νέα Ελληνική Γλώσσα, Μέρος 1ο, επίπεδο Α0-Α1” και “Νέα Ελληνική Γλώσσα, Μέρος 2ο, επίπεδο Α1” (M;aiow 2015), καθώς και του 3ου Μέρους (Μάιος 2016).</a:t>
            </a:r>
            <a:endParaRPr kumimoji="0" lang="el-GR" altLang="ru-RU" sz="2400" b="0" i="0" u="none" strike="noStrike" cap="none" normalizeH="0" baseline="0" dirty="0">
              <a:ln>
                <a:noFill/>
              </a:ln>
              <a:solidFill>
                <a:schemeClr val="tx1"/>
              </a:solidFill>
              <a:effectLst/>
              <a:latin typeface="Arial" panose="020B0604020202020204" pitchFamily="34" charset="0"/>
            </a:endParaRPr>
          </a:p>
        </p:txBody>
      </p:sp>
      <p:pic>
        <p:nvPicPr>
          <p:cNvPr id="5122" name="Picture 2" descr="детские книги"/>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0535" y="919863"/>
            <a:ext cx="4383974" cy="43839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descr="12_____________________________________________________________________________________________________________________________________________________________________________________________________________.jpg"/>
          <p:cNvPicPr>
            <a:picLocks noChangeAspect="1" noChangeArrowheads="1"/>
          </p:cNvPicPr>
          <p:nvPr/>
        </p:nvPicPr>
        <p:blipFill>
          <a:blip r:embed="rId3" r:link="rId4">
            <a:extLst>
              <a:ext uri="{28A0092B-C50C-407E-A947-70E740481C1C}">
                <a14:useLocalDpi xmlns:a14="http://schemas.microsoft.com/office/drawing/2010/main"/>
              </a:ext>
            </a:extLst>
          </a:blip>
          <a:srcRect/>
          <a:stretch>
            <a:fillRect/>
          </a:stretch>
        </p:blipFill>
        <p:spPr bwMode="auto">
          <a:xfrm>
            <a:off x="7194070" y="4265293"/>
            <a:ext cx="1665288" cy="234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444467"/>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9861" y="11875"/>
            <a:ext cx="9404723" cy="676894"/>
          </a:xfrm>
        </p:spPr>
        <p:txBody>
          <a:bodyPr/>
          <a:lstStyle/>
          <a:p>
            <a:pPr algn="ctr"/>
            <a:r>
              <a:rPr lang="el-GR" sz="3600" b="1" dirty="0">
                <a:solidFill>
                  <a:srgbClr val="002060"/>
                </a:solidFill>
                <a:latin typeface="Times New Roman" panose="02020603050405020304" pitchFamily="18" charset="0"/>
                <a:cs typeface="Times New Roman" panose="02020603050405020304" pitchFamily="18" charset="0"/>
              </a:rPr>
              <a:t>ΜΑΘΗΜΑΤΑ ΕΛΛΗΝΙΚΗΣ ΓΛΩΣΣΑΣ</a:t>
            </a:r>
            <a:br>
              <a:rPr lang="el-GR" sz="3600" b="1" dirty="0">
                <a:solidFill>
                  <a:srgbClr val="002060"/>
                </a:solidFill>
                <a:latin typeface="Times New Roman" panose="02020603050405020304" pitchFamily="18" charset="0"/>
                <a:cs typeface="Times New Roman" panose="02020603050405020304" pitchFamily="18" charset="0"/>
              </a:rPr>
            </a:br>
            <a:endParaRPr lang="el-GR" sz="3600"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83127" y="1068778"/>
            <a:ext cx="12108874" cy="5706095"/>
          </a:xfrm>
        </p:spPr>
        <p:txBody>
          <a:bodyPr>
            <a:normAutofit fontScale="55000" lnSpcReduction="20000"/>
          </a:bodyPr>
          <a:lstStyle/>
          <a:p>
            <a:r>
              <a:rPr lang="ru-RU" dirty="0">
                <a:solidFill>
                  <a:srgbClr val="002060"/>
                </a:solidFill>
                <a:latin typeface="Times New Roman" panose="02020603050405020304" pitchFamily="18" charset="0"/>
                <a:cs typeface="Times New Roman" panose="02020603050405020304" pitchFamily="18" charset="0"/>
              </a:rPr>
              <a:t>	</a:t>
            </a:r>
            <a:r>
              <a:rPr lang="el-GR" sz="3600" b="1" i="1" dirty="0">
                <a:solidFill>
                  <a:srgbClr val="C00000"/>
                </a:solidFill>
                <a:latin typeface="Times New Roman" panose="02020603050405020304" pitchFamily="18" charset="0"/>
                <a:cs typeface="Times New Roman" panose="02020603050405020304" pitchFamily="18" charset="0"/>
              </a:rPr>
              <a:t>Για δέκατη τέταρτη συνεχή ακαδημαϊκή χρονιά (2018-2019) η διδασκαλία γλώσσας πραγματοποιείται  σε καθημερινή βάση σε έντεκα (11) ακαδημαϊκές εστίες της ρωσικής πρωτεύουσας, και συγκεκριμένα:</a:t>
            </a:r>
            <a:endParaRPr lang="ru-RU" sz="3600" b="1" i="1" dirty="0">
              <a:solidFill>
                <a:srgbClr val="C00000"/>
              </a:solidFill>
              <a:latin typeface="Times New Roman" panose="02020603050405020304" pitchFamily="18" charset="0"/>
              <a:cs typeface="Times New Roman" panose="02020603050405020304" pitchFamily="18" charset="0"/>
            </a:endParaRPr>
          </a:p>
          <a:p>
            <a:pPr lvl="0"/>
            <a:r>
              <a:rPr lang="el-GR" sz="3600" b="1" dirty="0">
                <a:solidFill>
                  <a:srgbClr val="002060"/>
                </a:solidFill>
                <a:latin typeface="Times New Roman" panose="02020603050405020304" pitchFamily="18" charset="0"/>
                <a:cs typeface="Times New Roman" panose="02020603050405020304" pitchFamily="18" charset="0"/>
              </a:rPr>
              <a:t>Ρωσικό Κρατικό Πανεπιστήμιο Κοινωνικών Σπουδών (</a:t>
            </a:r>
            <a:r>
              <a:rPr lang="en-US" sz="3600" b="1" dirty="0">
                <a:solidFill>
                  <a:srgbClr val="002060"/>
                </a:solidFill>
                <a:latin typeface="Times New Roman" panose="02020603050405020304" pitchFamily="18" charset="0"/>
                <a:cs typeface="Times New Roman" panose="02020603050405020304" pitchFamily="18" charset="0"/>
              </a:rPr>
              <a:t>metro station</a:t>
            </a:r>
            <a:r>
              <a:rPr lang="el-GR" sz="3600" b="1" dirty="0">
                <a:solidFill>
                  <a:srgbClr val="002060"/>
                </a:solidFill>
                <a:latin typeface="Times New Roman" panose="02020603050405020304" pitchFamily="18" charset="0"/>
                <a:cs typeface="Times New Roman" panose="02020603050405020304" pitchFamily="18" charset="0"/>
              </a:rPr>
              <a:t> “ </a:t>
            </a:r>
            <a:r>
              <a:rPr lang="ru-RU" sz="3600" b="1" dirty="0" err="1">
                <a:solidFill>
                  <a:srgbClr val="002060"/>
                </a:solidFill>
                <a:latin typeface="Times New Roman" panose="02020603050405020304" pitchFamily="18" charset="0"/>
                <a:cs typeface="Times New Roman" panose="02020603050405020304" pitchFamily="18" charset="0"/>
              </a:rPr>
              <a:t>Botanicheskyi</a:t>
            </a:r>
            <a:r>
              <a:rPr lang="ru-RU" sz="3600" b="1" dirty="0">
                <a:solidFill>
                  <a:srgbClr val="002060"/>
                </a:solidFill>
                <a:latin typeface="Times New Roman" panose="02020603050405020304" pitchFamily="18" charset="0"/>
                <a:cs typeface="Times New Roman" panose="02020603050405020304" pitchFamily="18" charset="0"/>
              </a:rPr>
              <a:t> </a:t>
            </a:r>
            <a:r>
              <a:rPr lang="ru-RU" sz="3600" b="1" dirty="0" err="1">
                <a:solidFill>
                  <a:srgbClr val="002060"/>
                </a:solidFill>
                <a:latin typeface="Times New Roman" panose="02020603050405020304" pitchFamily="18" charset="0"/>
                <a:cs typeface="Times New Roman" panose="02020603050405020304" pitchFamily="18" charset="0"/>
              </a:rPr>
              <a:t>sad</a:t>
            </a:r>
            <a:r>
              <a:rPr lang="el-GR" sz="3600" b="1" dirty="0">
                <a:solidFill>
                  <a:srgbClr val="002060"/>
                </a:solidFill>
                <a:latin typeface="Times New Roman" panose="02020603050405020304" pitchFamily="18" charset="0"/>
                <a:cs typeface="Times New Roman" panose="02020603050405020304" pitchFamily="18" charset="0"/>
              </a:rPr>
              <a:t>”)</a:t>
            </a:r>
            <a:endParaRPr lang="ru-RU" sz="3600" b="1" dirty="0">
              <a:solidFill>
                <a:srgbClr val="002060"/>
              </a:solidFill>
              <a:latin typeface="Times New Roman" panose="02020603050405020304" pitchFamily="18" charset="0"/>
              <a:cs typeface="Times New Roman" panose="02020603050405020304" pitchFamily="18" charset="0"/>
            </a:endParaRPr>
          </a:p>
          <a:p>
            <a:pPr lvl="0"/>
            <a:r>
              <a:rPr lang="el-GR" sz="3600" b="1" dirty="0">
                <a:solidFill>
                  <a:srgbClr val="002060"/>
                </a:solidFill>
                <a:latin typeface="Times New Roman" panose="02020603050405020304" pitchFamily="18" charset="0"/>
                <a:cs typeface="Times New Roman" panose="02020603050405020304" pitchFamily="18" charset="0"/>
              </a:rPr>
              <a:t>Βιβλιοθήκη Ξένης Λογοτεχνίας Νο 174 «Δάντε Αλιγκέρι» (</a:t>
            </a:r>
            <a:r>
              <a:rPr lang="en-US" sz="3600" b="1" dirty="0">
                <a:solidFill>
                  <a:srgbClr val="002060"/>
                </a:solidFill>
                <a:latin typeface="Times New Roman" panose="02020603050405020304" pitchFamily="18" charset="0"/>
                <a:cs typeface="Times New Roman" panose="02020603050405020304" pitchFamily="18" charset="0"/>
              </a:rPr>
              <a:t>metro station</a:t>
            </a:r>
            <a:r>
              <a:rPr lang="el-GR"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Universitet</a:t>
            </a:r>
            <a:r>
              <a:rPr lang="el-GR" sz="3600" b="1" dirty="0">
                <a:solidFill>
                  <a:srgbClr val="002060"/>
                </a:solidFill>
                <a:latin typeface="Times New Roman" panose="02020603050405020304" pitchFamily="18" charset="0"/>
                <a:cs typeface="Times New Roman" panose="02020603050405020304" pitchFamily="18" charset="0"/>
              </a:rPr>
              <a:t>”)</a:t>
            </a:r>
            <a:endParaRPr lang="ru-RU" sz="3600" b="1" dirty="0">
              <a:solidFill>
                <a:srgbClr val="002060"/>
              </a:solidFill>
              <a:latin typeface="Times New Roman" panose="02020603050405020304" pitchFamily="18" charset="0"/>
              <a:cs typeface="Times New Roman" panose="02020603050405020304" pitchFamily="18" charset="0"/>
            </a:endParaRPr>
          </a:p>
          <a:p>
            <a:pPr lvl="0"/>
            <a:r>
              <a:rPr lang="el-GR" sz="3600" b="1" dirty="0">
                <a:solidFill>
                  <a:srgbClr val="002060"/>
                </a:solidFill>
                <a:latin typeface="Times New Roman" panose="02020603050405020304" pitchFamily="18" charset="0"/>
                <a:cs typeface="Times New Roman" panose="02020603050405020304" pitchFamily="18" charset="0"/>
              </a:rPr>
              <a:t>Ναός Αγίου Πέτρου και Παύλου (</a:t>
            </a:r>
            <a:r>
              <a:rPr lang="en-US" sz="3600" b="1" dirty="0">
                <a:solidFill>
                  <a:srgbClr val="002060"/>
                </a:solidFill>
                <a:latin typeface="Times New Roman" panose="02020603050405020304" pitchFamily="18" charset="0"/>
                <a:cs typeface="Times New Roman" panose="02020603050405020304" pitchFamily="18" charset="0"/>
              </a:rPr>
              <a:t>metro station</a:t>
            </a:r>
            <a:r>
              <a:rPr lang="el-GR"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Krasnye</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vorota</a:t>
            </a:r>
            <a:r>
              <a:rPr lang="el-GR" sz="3600" b="1" dirty="0">
                <a:solidFill>
                  <a:srgbClr val="002060"/>
                </a:solidFill>
                <a:latin typeface="Times New Roman" panose="02020603050405020304" pitchFamily="18" charset="0"/>
                <a:cs typeface="Times New Roman" panose="02020603050405020304" pitchFamily="18" charset="0"/>
              </a:rPr>
              <a:t>”)</a:t>
            </a:r>
            <a:endParaRPr lang="ru-RU" sz="3600" b="1" dirty="0">
              <a:solidFill>
                <a:srgbClr val="002060"/>
              </a:solidFill>
              <a:latin typeface="Times New Roman" panose="02020603050405020304" pitchFamily="18" charset="0"/>
              <a:cs typeface="Times New Roman" panose="02020603050405020304" pitchFamily="18" charset="0"/>
            </a:endParaRPr>
          </a:p>
          <a:p>
            <a:pPr lvl="0"/>
            <a:r>
              <a:rPr lang="el-GR" sz="3600" b="1" dirty="0">
                <a:solidFill>
                  <a:srgbClr val="002060"/>
                </a:solidFill>
                <a:latin typeface="Times New Roman" panose="02020603050405020304" pitchFamily="18" charset="0"/>
                <a:cs typeface="Times New Roman" panose="02020603050405020304" pitchFamily="18" charset="0"/>
              </a:rPr>
              <a:t>Σχολείο μέσης εκπαίδευσης «ΕΛΛΑΔΑ» (</a:t>
            </a:r>
            <a:r>
              <a:rPr lang="en-US" sz="3600" b="1" dirty="0">
                <a:solidFill>
                  <a:srgbClr val="002060"/>
                </a:solidFill>
                <a:latin typeface="Times New Roman" panose="02020603050405020304" pitchFamily="18" charset="0"/>
                <a:cs typeface="Times New Roman" panose="02020603050405020304" pitchFamily="18" charset="0"/>
              </a:rPr>
              <a:t>metro station</a:t>
            </a:r>
            <a:r>
              <a:rPr lang="el-GR"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Kashirskaya</a:t>
            </a:r>
            <a:r>
              <a:rPr lang="el-GR" sz="3600" b="1" dirty="0">
                <a:solidFill>
                  <a:srgbClr val="002060"/>
                </a:solidFill>
                <a:latin typeface="Times New Roman" panose="02020603050405020304" pitchFamily="18" charset="0"/>
                <a:cs typeface="Times New Roman" panose="02020603050405020304" pitchFamily="18" charset="0"/>
              </a:rPr>
              <a:t>”)</a:t>
            </a:r>
            <a:endParaRPr lang="ru-RU" sz="3600" b="1" dirty="0">
              <a:solidFill>
                <a:srgbClr val="002060"/>
              </a:solidFill>
              <a:latin typeface="Times New Roman" panose="02020603050405020304" pitchFamily="18" charset="0"/>
              <a:cs typeface="Times New Roman" panose="02020603050405020304" pitchFamily="18" charset="0"/>
            </a:endParaRPr>
          </a:p>
          <a:p>
            <a:pPr lvl="0"/>
            <a:r>
              <a:rPr lang="en-US" sz="3600" b="1" dirty="0">
                <a:solidFill>
                  <a:srgbClr val="002060"/>
                </a:solidFill>
                <a:latin typeface="Times New Roman" panose="02020603050405020304" pitchFamily="18" charset="0"/>
                <a:cs typeface="Times New Roman" panose="02020603050405020304" pitchFamily="18" charset="0"/>
              </a:rPr>
              <a:t>Να</a:t>
            </a:r>
            <a:r>
              <a:rPr lang="en-US" sz="3600" b="1" dirty="0" err="1">
                <a:solidFill>
                  <a:srgbClr val="002060"/>
                </a:solidFill>
                <a:latin typeface="Times New Roman" panose="02020603050405020304" pitchFamily="18" charset="0"/>
                <a:cs typeface="Times New Roman" panose="02020603050405020304" pitchFamily="18" charset="0"/>
              </a:rPr>
              <a:t>ός</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Θεοτόκου</a:t>
            </a:r>
            <a:r>
              <a:rPr lang="en-US" sz="3600" b="1" dirty="0">
                <a:solidFill>
                  <a:srgbClr val="002060"/>
                </a:solidFill>
                <a:latin typeface="Times New Roman" panose="02020603050405020304" pitchFamily="18" charset="0"/>
                <a:cs typeface="Times New Roman" panose="02020603050405020304" pitchFamily="18" charset="0"/>
              </a:rPr>
              <a:t>, (metro station «</a:t>
            </a:r>
            <a:r>
              <a:rPr lang="en-US" sz="3600" b="1" dirty="0" err="1">
                <a:solidFill>
                  <a:srgbClr val="002060"/>
                </a:solidFill>
                <a:latin typeface="Times New Roman" panose="02020603050405020304" pitchFamily="18" charset="0"/>
                <a:cs typeface="Times New Roman" panose="02020603050405020304" pitchFamily="18" charset="0"/>
              </a:rPr>
              <a:t>Botanicheskyi</a:t>
            </a:r>
            <a:r>
              <a:rPr lang="en-US" sz="3600" b="1" dirty="0">
                <a:solidFill>
                  <a:srgbClr val="002060"/>
                </a:solidFill>
                <a:latin typeface="Times New Roman" panose="02020603050405020304" pitchFamily="18" charset="0"/>
                <a:cs typeface="Times New Roman" panose="02020603050405020304" pitchFamily="18" charset="0"/>
              </a:rPr>
              <a:t> sad»),</a:t>
            </a:r>
            <a:endParaRPr lang="ru-RU" sz="3600" b="1" dirty="0">
              <a:solidFill>
                <a:srgbClr val="002060"/>
              </a:solidFill>
              <a:latin typeface="Times New Roman" panose="02020603050405020304" pitchFamily="18" charset="0"/>
              <a:cs typeface="Times New Roman" panose="02020603050405020304" pitchFamily="18" charset="0"/>
            </a:endParaRPr>
          </a:p>
          <a:p>
            <a:pPr lvl="0"/>
            <a:r>
              <a:rPr lang="el-GR" sz="3600" b="1" dirty="0">
                <a:solidFill>
                  <a:srgbClr val="002060"/>
                </a:solidFill>
                <a:latin typeface="Times New Roman" panose="02020603050405020304" pitchFamily="18" charset="0"/>
                <a:cs typeface="Times New Roman" panose="02020603050405020304" pitchFamily="18" charset="0"/>
              </a:rPr>
              <a:t>Κρατική Παιδική Βιβλιοθήκη της Ρωσίας, (</a:t>
            </a:r>
            <a:r>
              <a:rPr lang="en-US" sz="3600" b="1" dirty="0">
                <a:solidFill>
                  <a:srgbClr val="002060"/>
                </a:solidFill>
                <a:latin typeface="Times New Roman" panose="02020603050405020304" pitchFamily="18" charset="0"/>
                <a:cs typeface="Times New Roman" panose="02020603050405020304" pitchFamily="18" charset="0"/>
              </a:rPr>
              <a:t>metro station</a:t>
            </a:r>
            <a:r>
              <a:rPr lang="el-GR"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Okyabrskaya</a:t>
            </a:r>
            <a:r>
              <a:rPr lang="el-GR" sz="3600" b="1" dirty="0">
                <a:solidFill>
                  <a:srgbClr val="002060"/>
                </a:solidFill>
                <a:latin typeface="Times New Roman" panose="02020603050405020304" pitchFamily="18" charset="0"/>
                <a:cs typeface="Times New Roman" panose="02020603050405020304" pitchFamily="18" charset="0"/>
              </a:rPr>
              <a:t>”) </a:t>
            </a:r>
            <a:endParaRPr lang="ru-RU" sz="3600" b="1" dirty="0">
              <a:solidFill>
                <a:srgbClr val="002060"/>
              </a:solidFill>
              <a:latin typeface="Times New Roman" panose="02020603050405020304" pitchFamily="18" charset="0"/>
              <a:cs typeface="Times New Roman" panose="02020603050405020304" pitchFamily="18" charset="0"/>
            </a:endParaRPr>
          </a:p>
          <a:p>
            <a:pPr lvl="0"/>
            <a:r>
              <a:rPr lang="el-GR" sz="3600" b="1" dirty="0">
                <a:solidFill>
                  <a:srgbClr val="002060"/>
                </a:solidFill>
                <a:latin typeface="Times New Roman" panose="02020603050405020304" pitchFamily="18" charset="0"/>
                <a:cs typeface="Times New Roman" panose="02020603050405020304" pitchFamily="18" charset="0"/>
              </a:rPr>
              <a:t>Διεθνές Ίδρυμα Σλαβικής Γραφής και Πολιτισμού, (</a:t>
            </a:r>
            <a:r>
              <a:rPr lang="en-US" sz="3600" b="1" dirty="0">
                <a:solidFill>
                  <a:srgbClr val="002060"/>
                </a:solidFill>
                <a:latin typeface="Times New Roman" panose="02020603050405020304" pitchFamily="18" charset="0"/>
                <a:cs typeface="Times New Roman" panose="02020603050405020304" pitchFamily="18" charset="0"/>
              </a:rPr>
              <a:t>metro station</a:t>
            </a:r>
            <a:r>
              <a:rPr lang="el-GR"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Novokuznetskaya</a:t>
            </a:r>
            <a:r>
              <a:rPr lang="el-GR"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Tretyakovskaya</a:t>
            </a:r>
            <a:r>
              <a:rPr lang="el-GR" sz="3600" b="1" dirty="0">
                <a:solidFill>
                  <a:srgbClr val="002060"/>
                </a:solidFill>
                <a:latin typeface="Times New Roman" panose="02020603050405020304" pitchFamily="18" charset="0"/>
                <a:cs typeface="Times New Roman" panose="02020603050405020304" pitchFamily="18" charset="0"/>
              </a:rPr>
              <a:t>”)</a:t>
            </a:r>
            <a:endParaRPr lang="ru-RU" sz="3600" b="1" dirty="0">
              <a:solidFill>
                <a:srgbClr val="002060"/>
              </a:solidFill>
              <a:latin typeface="Times New Roman" panose="02020603050405020304" pitchFamily="18" charset="0"/>
              <a:cs typeface="Times New Roman" panose="02020603050405020304" pitchFamily="18" charset="0"/>
            </a:endParaRPr>
          </a:p>
          <a:p>
            <a:pPr lvl="0"/>
            <a:r>
              <a:rPr lang="el-GR" sz="3600" b="1" dirty="0">
                <a:solidFill>
                  <a:srgbClr val="002060"/>
                </a:solidFill>
                <a:latin typeface="Times New Roman" panose="02020603050405020304" pitchFamily="18" charset="0"/>
                <a:cs typeface="Times New Roman" panose="02020603050405020304" pitchFamily="18" charset="0"/>
              </a:rPr>
              <a:t>Ναός Ζωοδόχου Πηγής στο Σβίμπλοβο, Ορθόδοξο Σχολείο (</a:t>
            </a:r>
            <a:r>
              <a:rPr lang="en-US" sz="3600" b="1" dirty="0">
                <a:solidFill>
                  <a:srgbClr val="002060"/>
                </a:solidFill>
                <a:latin typeface="Times New Roman" panose="02020603050405020304" pitchFamily="18" charset="0"/>
                <a:cs typeface="Times New Roman" panose="02020603050405020304" pitchFamily="18" charset="0"/>
              </a:rPr>
              <a:t>metro station</a:t>
            </a:r>
            <a:r>
              <a:rPr lang="el-GR" sz="3600" b="1" dirty="0">
                <a:solidFill>
                  <a:srgbClr val="002060"/>
                </a:solidFill>
                <a:latin typeface="Times New Roman" panose="02020603050405020304" pitchFamily="18" charset="0"/>
                <a:cs typeface="Times New Roman" panose="02020603050405020304" pitchFamily="18" charset="0"/>
              </a:rPr>
              <a:t> “</a:t>
            </a:r>
            <a:r>
              <a:rPr lang="ru-RU" sz="3600" b="1" dirty="0" err="1">
                <a:solidFill>
                  <a:srgbClr val="002060"/>
                </a:solidFill>
                <a:latin typeface="Times New Roman" panose="02020603050405020304" pitchFamily="18" charset="0"/>
                <a:cs typeface="Times New Roman" panose="02020603050405020304" pitchFamily="18" charset="0"/>
              </a:rPr>
              <a:t>Botanicheskyi</a:t>
            </a:r>
            <a:r>
              <a:rPr lang="ru-RU" sz="3600" b="1" dirty="0">
                <a:solidFill>
                  <a:srgbClr val="002060"/>
                </a:solidFill>
                <a:latin typeface="Times New Roman" panose="02020603050405020304" pitchFamily="18" charset="0"/>
                <a:cs typeface="Times New Roman" panose="02020603050405020304" pitchFamily="18" charset="0"/>
              </a:rPr>
              <a:t> </a:t>
            </a:r>
            <a:r>
              <a:rPr lang="ru-RU" sz="3600" b="1" dirty="0" err="1">
                <a:solidFill>
                  <a:srgbClr val="002060"/>
                </a:solidFill>
                <a:latin typeface="Times New Roman" panose="02020603050405020304" pitchFamily="18" charset="0"/>
                <a:cs typeface="Times New Roman" panose="02020603050405020304" pitchFamily="18" charset="0"/>
              </a:rPr>
              <a:t>sad</a:t>
            </a:r>
            <a:r>
              <a:rPr lang="el-GR" sz="3600" b="1" dirty="0">
                <a:solidFill>
                  <a:srgbClr val="002060"/>
                </a:solidFill>
                <a:latin typeface="Times New Roman" panose="02020603050405020304" pitchFamily="18" charset="0"/>
                <a:cs typeface="Times New Roman" panose="02020603050405020304" pitchFamily="18" charset="0"/>
              </a:rPr>
              <a:t>”)</a:t>
            </a:r>
            <a:endParaRPr lang="ru-RU" sz="3600" b="1" dirty="0">
              <a:solidFill>
                <a:srgbClr val="002060"/>
              </a:solidFill>
              <a:latin typeface="Times New Roman" panose="02020603050405020304" pitchFamily="18" charset="0"/>
              <a:cs typeface="Times New Roman" panose="02020603050405020304" pitchFamily="18" charset="0"/>
            </a:endParaRPr>
          </a:p>
          <a:p>
            <a:pPr lvl="0"/>
            <a:r>
              <a:rPr lang="el-GR" sz="3600" b="1" dirty="0">
                <a:solidFill>
                  <a:srgbClr val="002060"/>
                </a:solidFill>
                <a:latin typeface="Times New Roman" panose="02020603050405020304" pitchFamily="18" charset="0"/>
                <a:cs typeface="Times New Roman" panose="02020603050405020304" pitchFamily="18" charset="0"/>
              </a:rPr>
              <a:t>Κρατικό Παιδαγωγικό Πανεπιστήμιο Μόσχας, (</a:t>
            </a:r>
            <a:r>
              <a:rPr lang="en-US" sz="3600" b="1" dirty="0">
                <a:solidFill>
                  <a:srgbClr val="002060"/>
                </a:solidFill>
                <a:latin typeface="Times New Roman" panose="02020603050405020304" pitchFamily="18" charset="0"/>
                <a:cs typeface="Times New Roman" panose="02020603050405020304" pitchFamily="18" charset="0"/>
              </a:rPr>
              <a:t>metro station</a:t>
            </a:r>
            <a:r>
              <a:rPr lang="el-GR" sz="3600" b="1" dirty="0">
                <a:solidFill>
                  <a:srgbClr val="002060"/>
                </a:solidFill>
                <a:latin typeface="Times New Roman" panose="02020603050405020304" pitchFamily="18" charset="0"/>
                <a:cs typeface="Times New Roman" panose="02020603050405020304" pitchFamily="18" charset="0"/>
              </a:rPr>
              <a:t> “</a:t>
            </a:r>
            <a:r>
              <a:rPr lang="en-US" sz="3600" b="1" dirty="0">
                <a:solidFill>
                  <a:srgbClr val="002060"/>
                </a:solidFill>
                <a:latin typeface="Times New Roman" panose="02020603050405020304" pitchFamily="18" charset="0"/>
                <a:cs typeface="Times New Roman" panose="02020603050405020304" pitchFamily="18" charset="0"/>
              </a:rPr>
              <a:t>Yugo</a:t>
            </a:r>
            <a:r>
              <a:rPr lang="el-GR" sz="3600" b="1" dirty="0">
                <a:solidFill>
                  <a:srgbClr val="002060"/>
                </a:solidFill>
                <a:latin typeface="Times New Roman" panose="02020603050405020304" pitchFamily="18" charset="0"/>
                <a:cs typeface="Times New Roman" panose="02020603050405020304" pitchFamily="18" charset="0"/>
              </a:rPr>
              <a:t>-</a:t>
            </a:r>
            <a:r>
              <a:rPr lang="en-US" sz="3600" b="1" dirty="0" err="1">
                <a:solidFill>
                  <a:srgbClr val="002060"/>
                </a:solidFill>
                <a:latin typeface="Times New Roman" panose="02020603050405020304" pitchFamily="18" charset="0"/>
                <a:cs typeface="Times New Roman" panose="02020603050405020304" pitchFamily="18" charset="0"/>
              </a:rPr>
              <a:t>Zapadnaya</a:t>
            </a:r>
            <a:r>
              <a:rPr lang="el-GR" sz="3600" b="1" dirty="0">
                <a:solidFill>
                  <a:srgbClr val="002060"/>
                </a:solidFill>
                <a:latin typeface="Times New Roman" panose="02020603050405020304" pitchFamily="18" charset="0"/>
                <a:cs typeface="Times New Roman" panose="02020603050405020304" pitchFamily="18" charset="0"/>
              </a:rPr>
              <a:t>”) </a:t>
            </a:r>
            <a:endParaRPr lang="ru-RU" sz="3600" b="1" dirty="0">
              <a:solidFill>
                <a:srgbClr val="002060"/>
              </a:solidFill>
              <a:latin typeface="Times New Roman" panose="02020603050405020304" pitchFamily="18" charset="0"/>
              <a:cs typeface="Times New Roman" panose="02020603050405020304" pitchFamily="18" charset="0"/>
            </a:endParaRPr>
          </a:p>
          <a:p>
            <a:pPr lvl="0"/>
            <a:r>
              <a:rPr lang="el-GR" sz="3600" b="1" dirty="0">
                <a:solidFill>
                  <a:srgbClr val="002060"/>
                </a:solidFill>
                <a:latin typeface="Times New Roman" panose="02020603050405020304" pitchFamily="18" charset="0"/>
                <a:cs typeface="Times New Roman" panose="02020603050405020304" pitchFamily="18" charset="0"/>
              </a:rPr>
              <a:t>Εστιατόριο ελληνικής κουζίνας «ΜΟΛΩΝ ΛΑΒΕ», (</a:t>
            </a:r>
            <a:r>
              <a:rPr lang="en-US" sz="3600" b="1" dirty="0">
                <a:solidFill>
                  <a:srgbClr val="002060"/>
                </a:solidFill>
                <a:latin typeface="Times New Roman" panose="02020603050405020304" pitchFamily="18" charset="0"/>
                <a:cs typeface="Times New Roman" panose="02020603050405020304" pitchFamily="18" charset="0"/>
              </a:rPr>
              <a:t>metro station</a:t>
            </a:r>
            <a:r>
              <a:rPr lang="el-GR"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Belorusskaya</a:t>
            </a:r>
            <a:r>
              <a:rPr lang="el-GR" sz="3600" b="1" dirty="0">
                <a:solidFill>
                  <a:srgbClr val="002060"/>
                </a:solidFill>
                <a:latin typeface="Times New Roman" panose="02020603050405020304" pitchFamily="18" charset="0"/>
                <a:cs typeface="Times New Roman" panose="02020603050405020304" pitchFamily="18" charset="0"/>
              </a:rPr>
              <a:t>”)</a:t>
            </a:r>
            <a:endParaRPr lang="ru-RU" sz="3600" b="1" dirty="0">
              <a:solidFill>
                <a:srgbClr val="002060"/>
              </a:solidFill>
              <a:latin typeface="Times New Roman" panose="02020603050405020304" pitchFamily="18" charset="0"/>
              <a:cs typeface="Times New Roman" panose="02020603050405020304" pitchFamily="18" charset="0"/>
            </a:endParaRPr>
          </a:p>
          <a:p>
            <a:pPr lvl="0"/>
            <a:r>
              <a:rPr lang="el-GR" sz="3600" b="1" dirty="0">
                <a:solidFill>
                  <a:srgbClr val="002060"/>
                </a:solidFill>
                <a:latin typeface="Times New Roman" panose="02020603050405020304" pitchFamily="18" charset="0"/>
                <a:cs typeface="Times New Roman" panose="02020603050405020304" pitchFamily="18" charset="0"/>
              </a:rPr>
              <a:t>Ένωση Επιχειρηματιών Μόσχας</a:t>
            </a:r>
            <a:r>
              <a:rPr lang="en-US" sz="3600" b="1" dirty="0">
                <a:solidFill>
                  <a:srgbClr val="002060"/>
                </a:solidFill>
                <a:latin typeface="Times New Roman" panose="02020603050405020304" pitchFamily="18" charset="0"/>
                <a:cs typeface="Times New Roman" panose="02020603050405020304" pitchFamily="18" charset="0"/>
              </a:rPr>
              <a:t>, (22/2, </a:t>
            </a:r>
            <a:r>
              <a:rPr lang="en-US" sz="3600" b="1" dirty="0" err="1">
                <a:solidFill>
                  <a:srgbClr val="002060"/>
                </a:solidFill>
                <a:latin typeface="Times New Roman" panose="02020603050405020304" pitchFamily="18" charset="0"/>
                <a:cs typeface="Times New Roman" panose="02020603050405020304" pitchFamily="18" charset="0"/>
              </a:rPr>
              <a:t>Stanislavskogo</a:t>
            </a:r>
            <a:r>
              <a:rPr lang="en-US" sz="3600" b="1" dirty="0">
                <a:solidFill>
                  <a:srgbClr val="002060"/>
                </a:solidFill>
                <a:latin typeface="Times New Roman" panose="02020603050405020304" pitchFamily="18" charset="0"/>
                <a:cs typeface="Times New Roman" panose="02020603050405020304" pitchFamily="18" charset="0"/>
              </a:rPr>
              <a:t> street, metro station “</a:t>
            </a:r>
            <a:r>
              <a:rPr lang="en-US" sz="3600" b="1" dirty="0" err="1">
                <a:solidFill>
                  <a:srgbClr val="002060"/>
                </a:solidFill>
                <a:latin typeface="Times New Roman" panose="02020603050405020304" pitchFamily="18" charset="0"/>
                <a:cs typeface="Times New Roman" panose="02020603050405020304" pitchFamily="18" charset="0"/>
              </a:rPr>
              <a:t>Taganskaya</a:t>
            </a:r>
            <a:r>
              <a:rPr lang="en-US" sz="3600" b="1" dirty="0">
                <a:solidFill>
                  <a:srgbClr val="002060"/>
                </a:solidFill>
                <a:latin typeface="Times New Roman" panose="02020603050405020304" pitchFamily="18" charset="0"/>
                <a:cs typeface="Times New Roman" panose="02020603050405020304" pitchFamily="18" charset="0"/>
              </a:rPr>
              <a:t>”)</a:t>
            </a:r>
            <a:endParaRPr lang="ru-RU" sz="3600" b="1" dirty="0">
              <a:solidFill>
                <a:srgbClr val="002060"/>
              </a:solidFill>
              <a:latin typeface="Times New Roman" panose="02020603050405020304" pitchFamily="18" charset="0"/>
              <a:cs typeface="Times New Roman" panose="02020603050405020304" pitchFamily="18" charset="0"/>
            </a:endParaRPr>
          </a:p>
          <a:p>
            <a:pPr marL="0" indent="0">
              <a:buNone/>
            </a:pP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7547048"/>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5004" y="190005"/>
            <a:ext cx="8645235" cy="6365173"/>
          </a:xfrm>
        </p:spPr>
        <p:txBody>
          <a:bodyPr>
            <a:normAutofit/>
          </a:bodyPr>
          <a:lstStyle/>
          <a:p>
            <a:pPr marL="0" indent="0">
              <a:buNone/>
            </a:pPr>
            <a:endParaRPr lang="ru-RU" b="1" i="1" u="sng" dirty="0">
              <a:solidFill>
                <a:srgbClr val="0070C0"/>
              </a:solidFill>
              <a:latin typeface="Times New Roman" panose="02020603050405020304" pitchFamily="18" charset="0"/>
              <a:cs typeface="Times New Roman" panose="02020603050405020304" pitchFamily="18" charset="0"/>
            </a:endParaRPr>
          </a:p>
          <a:p>
            <a:pPr marL="0" indent="0" algn="ctr">
              <a:buNone/>
            </a:pPr>
            <a:r>
              <a:rPr lang="en-US" b="1" i="1" u="sng" dirty="0">
                <a:solidFill>
                  <a:srgbClr val="0070C0"/>
                </a:solidFill>
                <a:latin typeface="Times New Roman" panose="02020603050405020304" pitchFamily="18" charset="0"/>
                <a:cs typeface="Times New Roman" panose="02020603050405020304" pitchFamily="18" charset="0"/>
              </a:rPr>
              <a:t>2/</a:t>
            </a:r>
            <a:endParaRPr lang="ru-RU" b="1" i="1" u="sng" dirty="0">
              <a:solidFill>
                <a:srgbClr val="0070C0"/>
              </a:solidFill>
              <a:latin typeface="Times New Roman" panose="02020603050405020304" pitchFamily="18" charset="0"/>
              <a:cs typeface="Times New Roman" panose="02020603050405020304" pitchFamily="18" charset="0"/>
            </a:endParaRPr>
          </a:p>
          <a:p>
            <a:pPr marL="0" indent="0">
              <a:buNone/>
            </a:pPr>
            <a:endParaRPr lang="ru-RU" b="1" i="1" u="sng" dirty="0">
              <a:solidFill>
                <a:srgbClr val="0070C0"/>
              </a:solidFill>
              <a:latin typeface="Times New Roman" panose="02020603050405020304" pitchFamily="18" charset="0"/>
              <a:cs typeface="Times New Roman" panose="02020603050405020304" pitchFamily="18" charset="0"/>
            </a:endParaRPr>
          </a:p>
          <a:p>
            <a:r>
              <a:rPr lang="el-GR" dirty="0">
                <a:solidFill>
                  <a:srgbClr val="002060"/>
                </a:solidFill>
                <a:latin typeface="Times New Roman" panose="02020603050405020304" pitchFamily="18" charset="0"/>
                <a:cs typeface="Times New Roman" panose="02020603050405020304" pitchFamily="18" charset="0"/>
              </a:rPr>
              <a:t>έκδοση βιβλίου του ιστορικού Ιωάννη Νικολόπουλου με τίτλο «Έλληνες και Ρωσία (18ος – 20ος αι.)», Ιανουάριος 2007</a:t>
            </a:r>
            <a:endParaRPr lang="ru-RU" dirty="0">
              <a:solidFill>
                <a:srgbClr val="002060"/>
              </a:solidFill>
              <a:latin typeface="Times New Roman" panose="02020603050405020304" pitchFamily="18" charset="0"/>
              <a:cs typeface="Times New Roman" panose="02020603050405020304" pitchFamily="18" charset="0"/>
            </a:endParaRPr>
          </a:p>
          <a:p>
            <a:pPr marL="0" indent="0">
              <a:buNone/>
            </a:pPr>
            <a:endParaRPr lang="ru-RU" dirty="0">
              <a:solidFill>
                <a:srgbClr val="002060"/>
              </a:solidFill>
              <a:latin typeface="Times New Roman" panose="02020603050405020304" pitchFamily="18" charset="0"/>
              <a:cs typeface="Times New Roman" panose="02020603050405020304" pitchFamily="18" charset="0"/>
            </a:endParaRPr>
          </a:p>
          <a:p>
            <a:endParaRPr lang="ru-RU" dirty="0">
              <a:solidFill>
                <a:srgbClr val="002060"/>
              </a:solidFill>
              <a:latin typeface="Times New Roman" panose="02020603050405020304" pitchFamily="18" charset="0"/>
              <a:cs typeface="Times New Roman" panose="02020603050405020304" pitchFamily="18" charset="0"/>
            </a:endParaRPr>
          </a:p>
          <a:p>
            <a:pPr marL="0" indent="0">
              <a:buNone/>
            </a:pPr>
            <a:endParaRPr lang="ru-RU" dirty="0">
              <a:solidFill>
                <a:srgbClr val="002060"/>
              </a:solidFill>
              <a:latin typeface="Times New Roman" panose="02020603050405020304" pitchFamily="18" charset="0"/>
              <a:cs typeface="Times New Roman" panose="02020603050405020304" pitchFamily="18" charset="0"/>
            </a:endParaRPr>
          </a:p>
          <a:p>
            <a:r>
              <a:rPr lang="el-GR" dirty="0">
                <a:solidFill>
                  <a:srgbClr val="002060"/>
                </a:solidFill>
                <a:latin typeface="Times New Roman" panose="02020603050405020304" pitchFamily="18" charset="0"/>
                <a:cs typeface="Times New Roman" panose="02020603050405020304" pitchFamily="18" charset="0"/>
              </a:rPr>
              <a:t>έκδοση εισηγήσεων της ημερίδας «Ρωσία και Ελλάδα: ιστορία και σύγχρονη εποχή» με συμμετοχή των επιφανέστερων Ρώσων ιστορικών-ελληνιστών, Μάιος 2008</a:t>
            </a:r>
            <a:endParaRPr lang="ru-RU" dirty="0"/>
          </a:p>
        </p:txBody>
      </p:sp>
      <p:pic>
        <p:nvPicPr>
          <p:cNvPr id="4" name="Рисунок 3"/>
          <p:cNvPicPr>
            <a:picLocks noChangeAspect="1"/>
          </p:cNvPicPr>
          <p:nvPr/>
        </p:nvPicPr>
        <p:blipFill>
          <a:blip r:embed="rId2"/>
          <a:stretch>
            <a:fillRect/>
          </a:stretch>
        </p:blipFill>
        <p:spPr>
          <a:xfrm>
            <a:off x="8740239" y="1101054"/>
            <a:ext cx="1674421" cy="2414042"/>
          </a:xfrm>
          <a:prstGeom prst="rect">
            <a:avLst/>
          </a:prstGeom>
        </p:spPr>
      </p:pic>
      <p:pic>
        <p:nvPicPr>
          <p:cNvPr id="5" name="Рисунок 4"/>
          <p:cNvPicPr>
            <a:picLocks noChangeAspect="1"/>
          </p:cNvPicPr>
          <p:nvPr/>
        </p:nvPicPr>
        <p:blipFill>
          <a:blip r:embed="rId3"/>
          <a:stretch>
            <a:fillRect/>
          </a:stretch>
        </p:blipFill>
        <p:spPr>
          <a:xfrm>
            <a:off x="8807683" y="4013597"/>
            <a:ext cx="1625767" cy="2333763"/>
          </a:xfrm>
          <a:prstGeom prst="rect">
            <a:avLst/>
          </a:prstGeom>
        </p:spPr>
      </p:pic>
    </p:spTree>
    <p:extLst>
      <p:ext uri="{BB962C8B-B14F-4D97-AF65-F5344CB8AC3E}">
        <p14:creationId xmlns:p14="http://schemas.microsoft.com/office/powerpoint/2010/main" val="2646169486"/>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6878" y="629392"/>
            <a:ext cx="9942975" cy="5619008"/>
          </a:xfrm>
        </p:spPr>
        <p:txBody>
          <a:bodyPr/>
          <a:lstStyle/>
          <a:p>
            <a:pPr algn="just"/>
            <a:r>
              <a:rPr lang="el-GR" dirty="0">
                <a:solidFill>
                  <a:srgbClr val="002060"/>
                </a:solidFill>
                <a:latin typeface="Times New Roman" panose="02020603050405020304" pitchFamily="18" charset="0"/>
                <a:cs typeface="Times New Roman" panose="02020603050405020304" pitchFamily="18" charset="0"/>
              </a:rPr>
              <a:t>	«Ρωσία-Ελλάδα. Κοινές σελίδες ιστορίας». Συλλογή άρθρων. Σειρά «Ιστορικό βιβλίο». Το υλικό προέρχεται από τα εξής επιστημονικά συνέδρια-ημερίδες που οργάνωσε το Κέντρο Ελληνικού Πολιτισμού: «Η Ναυμαχία του Ναυαρίνου: 180 χρόνια της ιστορικής ναυμαχίας» (2007), «Η ιστορική κληρονομιά στον πολιτισμό της σύγχρονης Ελλάδας» (2008) και «Ρωσίας-Ελλάδα: κοινές ιστορικές σελίδες» (2010).</a:t>
            </a:r>
            <a:endParaRPr lang="ru-RU" dirty="0">
              <a:solidFill>
                <a:srgbClr val="002060"/>
              </a:solidFill>
              <a:latin typeface="Times New Roman" panose="02020603050405020304" pitchFamily="18" charset="0"/>
              <a:cs typeface="Times New Roman" panose="02020603050405020304" pitchFamily="18" charset="0"/>
            </a:endParaRPr>
          </a:p>
          <a:p>
            <a:pPr algn="just"/>
            <a:r>
              <a:rPr lang="el-GR" dirty="0">
                <a:solidFill>
                  <a:srgbClr val="002060"/>
                </a:solidFill>
                <a:latin typeface="Times New Roman" panose="02020603050405020304" pitchFamily="18" charset="0"/>
                <a:cs typeface="Times New Roman" panose="02020603050405020304" pitchFamily="18" charset="0"/>
              </a:rPr>
              <a:t>«Η Ελλάδα στο σύστημα των διεθνών σχέσεων την περίοδο 1936-1941», του ελληνιστή, διδάκτορα ιστορίας Γιούρι Κβασνίν. Η μονογραφία πραγματεύεται τη θέση και το ρόλο της Ελλάδας στο σύστημα διεθνών σχέσεων τις παραμονές του Β΄ Παγκοσμίου Πολέμου, ενώ, βάσει πρωτογενούς αρχειακού υλικού, διαφωτίζονται θέματα όπως η πολιτική παλινδρόμησης της Ελλάδας την περίοδο της δικτατορίας του Ιωάννη Μεταξά, οι σχέσεις με την Αντάντ της Βαλκανικής, οι ελληνο-σοβιετικές σχέσεις, οι αιτίες της ήττας των ελληνοβρετανικών στρατευμάτων την περίοδο Απριλίου-Μαΐου 1940, η προετοιμασία των βρετανικών εκστρατευτικών στρατευμάτων για τη μάχη της Κρήτης, η ιστορική σημασία και βαρύτητα της </a:t>
            </a:r>
            <a:endParaRPr lang="ru-RU" dirty="0"/>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99235" y="629392"/>
            <a:ext cx="1621677" cy="2359356"/>
          </a:xfrm>
          <a:prstGeom prst="rect">
            <a:avLst/>
          </a:prstGeom>
        </p:spPr>
      </p:pic>
      <p:pic>
        <p:nvPicPr>
          <p:cNvPr id="5" name="Рисунок 4"/>
          <p:cNvPicPr>
            <a:picLocks noChangeAspect="1"/>
          </p:cNvPicPr>
          <p:nvPr/>
        </p:nvPicPr>
        <p:blipFill>
          <a:blip r:embed="rId3"/>
          <a:stretch>
            <a:fillRect/>
          </a:stretch>
        </p:blipFill>
        <p:spPr>
          <a:xfrm>
            <a:off x="10299235" y="3258098"/>
            <a:ext cx="1621677" cy="2426230"/>
          </a:xfrm>
          <a:prstGeom prst="rect">
            <a:avLst/>
          </a:prstGeom>
        </p:spPr>
      </p:pic>
    </p:spTree>
    <p:extLst>
      <p:ext uri="{BB962C8B-B14F-4D97-AF65-F5344CB8AC3E}">
        <p14:creationId xmlns:p14="http://schemas.microsoft.com/office/powerpoint/2010/main" val="2407054567"/>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6419" y="1401288"/>
            <a:ext cx="7803181" cy="5456712"/>
          </a:xfrm>
        </p:spPr>
        <p:txBody>
          <a:bodyPr/>
          <a:lstStyle/>
          <a:p>
            <a:pPr algn="just"/>
            <a:r>
              <a:rPr lang="el-GR" dirty="0">
                <a:solidFill>
                  <a:srgbClr val="002060"/>
                </a:solidFill>
                <a:latin typeface="Times New Roman" panose="02020603050405020304" pitchFamily="18" charset="0"/>
                <a:cs typeface="Times New Roman" panose="02020603050405020304" pitchFamily="18" charset="0"/>
              </a:rPr>
              <a:t>«Οι Έλληνες της Μπαλακλάβας και της Σεβαστούπολης». Μόσχα, εκδοτικός οίκος «Indrik», 2013</a:t>
            </a:r>
            <a:endParaRPr lang="ru-RU" dirty="0">
              <a:solidFill>
                <a:srgbClr val="002060"/>
              </a:solidFill>
              <a:latin typeface="Times New Roman" panose="02020603050405020304" pitchFamily="18" charset="0"/>
              <a:cs typeface="Times New Roman" panose="02020603050405020304" pitchFamily="18" charset="0"/>
            </a:endParaRPr>
          </a:p>
          <a:p>
            <a:pPr algn="just"/>
            <a:endParaRPr lang="ru-RU" dirty="0">
              <a:solidFill>
                <a:srgbClr val="002060"/>
              </a:solidFill>
              <a:latin typeface="Times New Roman" panose="02020603050405020304" pitchFamily="18" charset="0"/>
              <a:cs typeface="Times New Roman" panose="02020603050405020304" pitchFamily="18" charset="0"/>
            </a:endParaRPr>
          </a:p>
          <a:p>
            <a:pPr algn="just"/>
            <a:endParaRPr lang="ru-RU" dirty="0">
              <a:solidFill>
                <a:srgbClr val="002060"/>
              </a:solidFill>
              <a:latin typeface="Times New Roman" panose="02020603050405020304" pitchFamily="18" charset="0"/>
              <a:cs typeface="Times New Roman" panose="02020603050405020304" pitchFamily="18" charset="0"/>
            </a:endParaRPr>
          </a:p>
          <a:p>
            <a:pPr algn="just"/>
            <a:r>
              <a:rPr lang="el-GR" dirty="0">
                <a:solidFill>
                  <a:srgbClr val="002060"/>
                </a:solidFill>
                <a:latin typeface="Times New Roman" panose="02020603050405020304" pitchFamily="18" charset="0"/>
                <a:cs typeface="Times New Roman" panose="02020603050405020304" pitchFamily="18" charset="0"/>
              </a:rPr>
              <a:t>Συμμετοχή της διευθύντριας του Κ.Ε.Π. Δώρας Γιαννίτση με επιστημονική εισήγηση με θέμα «Ο ελληνισμός και φιλελληνισμός στη Ρωσία: παρελθόν, παρόν, μέλλον» στο επιστημονικό συνέδριο  «Η σύγχρονη Ελλάδα στη διεθνή οικονομία και πολιτική», που πραγματοποιήθηκε από το Ινστιτούτο Παγκόσμιας Οικονομίας και Διεθνών Σχέσεων της Ακαδημίας Επιστημών της Ρωσίας (Μόσχα, 04 Οκτωβρίου 2013).</a:t>
            </a:r>
            <a:endParaRPr lang="ru-RU" dirty="0">
              <a:solidFill>
                <a:srgbClr val="00206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8229600" y="471766"/>
            <a:ext cx="1647619" cy="2847619"/>
          </a:xfrm>
          <a:prstGeom prst="rect">
            <a:avLst/>
          </a:prstGeom>
        </p:spPr>
      </p:pic>
      <p:pic>
        <p:nvPicPr>
          <p:cNvPr id="5" name="Рисунок 4"/>
          <p:cNvPicPr>
            <a:picLocks noChangeAspect="1"/>
          </p:cNvPicPr>
          <p:nvPr/>
        </p:nvPicPr>
        <p:blipFill>
          <a:blip r:embed="rId3"/>
          <a:stretch>
            <a:fillRect/>
          </a:stretch>
        </p:blipFill>
        <p:spPr>
          <a:xfrm>
            <a:off x="8423166" y="3701305"/>
            <a:ext cx="1761905" cy="2590476"/>
          </a:xfrm>
          <a:prstGeom prst="rect">
            <a:avLst/>
          </a:prstGeom>
        </p:spPr>
      </p:pic>
    </p:spTree>
    <p:extLst>
      <p:ext uri="{BB962C8B-B14F-4D97-AF65-F5344CB8AC3E}">
        <p14:creationId xmlns:p14="http://schemas.microsoft.com/office/powerpoint/2010/main" val="3215170340"/>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3521" y="237507"/>
            <a:ext cx="3905395" cy="5678383"/>
          </a:xfrm>
        </p:spPr>
        <p:txBody>
          <a:bodyPr>
            <a:normAutofit/>
          </a:bodyPr>
          <a:lstStyle/>
          <a:p>
            <a:pPr algn="just"/>
            <a:r>
              <a:rPr lang="el-GR" dirty="0">
                <a:solidFill>
                  <a:srgbClr val="002060"/>
                </a:solidFill>
                <a:latin typeface="Times New Roman" panose="02020603050405020304" pitchFamily="18" charset="0"/>
                <a:cs typeface="Times New Roman" panose="02020603050405020304" pitchFamily="18" charset="0"/>
              </a:rPr>
              <a:t>	«Η Γενοκτονία των Ελλήνων (Θράκη, Μικρά Ασία, Πόντος)» του Θεοφάνη Μαλκίδη, πρόλογος Θεοδώρας Γιαννίτση. Δεκέμβριος 2015</a:t>
            </a:r>
            <a:endParaRPr lang="ru-RU" dirty="0">
              <a:solidFill>
                <a:srgbClr val="002060"/>
              </a:solidFill>
              <a:latin typeface="Times New Roman" panose="02020603050405020304" pitchFamily="18" charset="0"/>
              <a:cs typeface="Times New Roman" panose="02020603050405020304" pitchFamily="18" charset="0"/>
            </a:endParaRPr>
          </a:p>
          <a:p>
            <a:pPr algn="just"/>
            <a:endParaRPr lang="ru-RU" dirty="0">
              <a:solidFill>
                <a:srgbClr val="002060"/>
              </a:solidFill>
              <a:latin typeface="Times New Roman" panose="02020603050405020304" pitchFamily="18" charset="0"/>
              <a:cs typeface="Times New Roman" panose="02020603050405020304" pitchFamily="18" charset="0"/>
            </a:endParaRPr>
          </a:p>
          <a:p>
            <a:pPr algn="just"/>
            <a:endParaRPr lang="ru-RU" dirty="0">
              <a:solidFill>
                <a:srgbClr val="002060"/>
              </a:solidFill>
              <a:latin typeface="Times New Roman" panose="02020603050405020304" pitchFamily="18" charset="0"/>
              <a:cs typeface="Times New Roman" panose="02020603050405020304" pitchFamily="18" charset="0"/>
            </a:endParaRPr>
          </a:p>
          <a:p>
            <a:pPr algn="just"/>
            <a:endParaRPr lang="ru-RU" dirty="0">
              <a:solidFill>
                <a:srgbClr val="002060"/>
              </a:solidFill>
              <a:latin typeface="Times New Roman" panose="02020603050405020304" pitchFamily="18" charset="0"/>
              <a:cs typeface="Times New Roman" panose="02020603050405020304" pitchFamily="18" charset="0"/>
            </a:endParaRPr>
          </a:p>
          <a:p>
            <a:pPr algn="just"/>
            <a:endParaRPr lang="ru-RU" dirty="0">
              <a:solidFill>
                <a:srgbClr val="002060"/>
              </a:solidFill>
              <a:latin typeface="Times New Roman" panose="02020603050405020304" pitchFamily="18" charset="0"/>
              <a:cs typeface="Times New Roman" panose="02020603050405020304" pitchFamily="18" charset="0"/>
            </a:endParaRPr>
          </a:p>
          <a:p>
            <a:pPr algn="just"/>
            <a:r>
              <a:rPr lang="el-GR" dirty="0">
                <a:solidFill>
                  <a:srgbClr val="002060"/>
                </a:solidFill>
                <a:latin typeface="Times New Roman" panose="02020603050405020304" pitchFamily="18" charset="0"/>
                <a:cs typeface="Times New Roman" panose="02020603050405020304" pitchFamily="18" charset="0"/>
              </a:rPr>
              <a:t>	«Η Γενοκτονία των Ελλήνων του Πόντου»  του Θεοφάνη Μαλκίδη, πρόλογος Θεοδώρας Γιαννίτση. Δεκέμβριος 2015.</a:t>
            </a:r>
            <a:endParaRPr lang="ru-RU" dirty="0"/>
          </a:p>
          <a:p>
            <a:endParaRPr lang="ru-RU" dirty="0"/>
          </a:p>
        </p:txBody>
      </p:sp>
      <p:pic>
        <p:nvPicPr>
          <p:cNvPr id="7170" name="Picture 2" descr="Η ΓΕΝΟΚΤΟΝΙΑ ΤΩΝ ΕΛΛΗΝΩΝ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18916" y="3595917"/>
            <a:ext cx="6457002" cy="293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Η ΓΕΝΟΚΤΟΝΙΑ ΤΩΝ ΕΛΛΗΝΩΝ TOY ΠONTO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18916" y="309591"/>
            <a:ext cx="6457002" cy="295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367508"/>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обложка - переделанная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0816" y="1731844"/>
            <a:ext cx="4898462" cy="348931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40426" y="261096"/>
            <a:ext cx="8744198" cy="707886"/>
          </a:xfrm>
          <a:prstGeom prst="rect">
            <a:avLst/>
          </a:prstGeom>
        </p:spPr>
        <p:txBody>
          <a:bodyPr wrap="square">
            <a:spAutoFit/>
          </a:bodyPr>
          <a:lstStyle/>
          <a:p>
            <a:pPr marL="342900" lvl="0" indent="-342900" algn="just" defTabSz="457200">
              <a:spcBef>
                <a:spcPts val="1000"/>
              </a:spcBef>
              <a:buClr>
                <a:srgbClr val="F5A408"/>
              </a:buClr>
              <a:buSzPct val="80000"/>
              <a:buFont typeface="Wingdings 3" charset="2"/>
              <a:buChar char=""/>
            </a:pPr>
            <a:r>
              <a:rPr lang="el-GR" altLang="ru-RU" sz="20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«Η Ναυμαχία του Ναυαρίνου στα αρχεία της Κρατικής  Βιβλιοθήκης της Ρωσίας (πρώην  Βιβλιοθήκης «Λένιν»)»</a:t>
            </a:r>
            <a:endParaRPr lang="ru-RU" sz="2000" dirty="0">
              <a:solidFill>
                <a:srgbClr val="002060"/>
              </a:solidFill>
              <a:latin typeface="Times New Roman" panose="02020603050405020304" pitchFamily="18" charset="0"/>
              <a:ea typeface="+mj-ea"/>
              <a:cs typeface="Times New Roman" panose="02020603050405020304" pitchFamily="18" charset="0"/>
            </a:endParaRPr>
          </a:p>
        </p:txBody>
      </p:sp>
      <p:sp>
        <p:nvSpPr>
          <p:cNvPr id="3" name="Прямоугольник 2"/>
          <p:cNvSpPr/>
          <p:nvPr/>
        </p:nvSpPr>
        <p:spPr>
          <a:xfrm>
            <a:off x="494806" y="1253974"/>
            <a:ext cx="6096000" cy="4801314"/>
          </a:xfrm>
          <a:prstGeom prst="rect">
            <a:avLst/>
          </a:prstGeom>
        </p:spPr>
        <p:txBody>
          <a:bodyPr>
            <a:spAutoFit/>
          </a:bodyPr>
          <a:lstStyle/>
          <a:p>
            <a:pPr algn="just">
              <a:spcAft>
                <a:spcPts val="0"/>
              </a:spcAft>
            </a:pPr>
            <a:r>
              <a:rPr lang="el-GR" dirty="0">
                <a:solidFill>
                  <a:srgbClr val="002060"/>
                </a:solidFill>
                <a:latin typeface="Times New Roman" panose="02020603050405020304" pitchFamily="18" charset="0"/>
                <a:ea typeface="SimSun" panose="02010600030101010101" pitchFamily="2" charset="-122"/>
              </a:rPr>
              <a:t>Με την ευκαιρία συμπλήρωσης επετείου 190 ετών του ιστορικού αυτού γεγονότος, της Ναυμαχίας του Ναυαρίνου, οι επίσημοι εορτασμοί του οποίου μόλις ολοκληρώθησαν στον γραφικό κόλπο του Ναυαρίνου (</a:t>
            </a:r>
            <a:r>
              <a:rPr lang="el-GR" i="1" dirty="0">
                <a:solidFill>
                  <a:srgbClr val="002060"/>
                </a:solidFill>
                <a:latin typeface="Times New Roman" panose="02020603050405020304" pitchFamily="18" charset="0"/>
                <a:ea typeface="SimSun" panose="02010600030101010101" pitchFamily="2" charset="-122"/>
              </a:rPr>
              <a:t>Πύλου</a:t>
            </a:r>
            <a:r>
              <a:rPr lang="el-GR" dirty="0">
                <a:solidFill>
                  <a:srgbClr val="002060"/>
                </a:solidFill>
                <a:latin typeface="Times New Roman" panose="02020603050405020304" pitchFamily="18" charset="0"/>
                <a:ea typeface="SimSun" panose="02010600030101010101" pitchFamily="2" charset="-122"/>
              </a:rPr>
              <a:t>), το Κέντρο Ελληνικού Πολιτισμού (Κ.Ε.Π.) έλαβε άμεση συμμετοχή σε αυτούς και μαζί με τους φίλους και συνεργάτες μας, τη Μεσσηνιακή Αμφικτυονία, προβήκαμε στην επανέκδοση του δίγλωσσου λευκώματος-καταλόγου μας «Η Ναυμαχία του Ναυαρίνου στα αρχεία της Κρατικής Βιβλιοθήκης της Ρωσίας (πρώην βιβλιοθήκης «Lenin»)», το οποίο πρωτοεκδώσαμε προ 10ετίας, με την ευκαιρία διεξαγωγής ομώνυμης έκθεσης και επιστημονικής ημερίδας στην καρδιά της Μόσχας, στην Κρατική Βιβλιοθήκη της Ρωσίας (23-30 Οκτωβρίου 2007).</a:t>
            </a:r>
            <a:endParaRPr lang="ru-RU" dirty="0">
              <a:latin typeface="Times New Roman" panose="02020603050405020304" pitchFamily="18" charset="0"/>
              <a:ea typeface="SimSun" panose="02010600030101010101" pitchFamily="2" charset="-122"/>
            </a:endParaRPr>
          </a:p>
          <a:p>
            <a:pPr algn="just">
              <a:spcAft>
                <a:spcPts val="0"/>
              </a:spcAft>
            </a:pPr>
            <a:r>
              <a:rPr lang="el-GR" dirty="0">
                <a:solidFill>
                  <a:srgbClr val="002060"/>
                </a:solidFill>
                <a:latin typeface="Times New Roman" panose="02020603050405020304" pitchFamily="18" charset="0"/>
                <a:ea typeface="SimSun" panose="02010600030101010101" pitchFamily="2" charset="-122"/>
              </a:rPr>
              <a:t> </a:t>
            </a:r>
            <a:endParaRPr lang="ru-RU" dirty="0">
              <a:latin typeface="Times New Roman" panose="02020603050405020304" pitchFamily="18" charset="0"/>
              <a:ea typeface="SimSun" panose="02010600030101010101" pitchFamily="2" charset="-122"/>
            </a:endParaRPr>
          </a:p>
          <a:p>
            <a:pPr algn="just">
              <a:spcAft>
                <a:spcPts val="0"/>
              </a:spcAft>
            </a:pPr>
            <a:r>
              <a:rPr lang="el-GR" dirty="0">
                <a:solidFill>
                  <a:srgbClr val="002060"/>
                </a:solidFill>
                <a:latin typeface="Times New Roman" panose="02020603050405020304" pitchFamily="18" charset="0"/>
                <a:ea typeface="SimSun" panose="02010600030101010101" pitchFamily="2" charset="-122"/>
              </a:rPr>
              <a:t>Την έκδοση προλογίζει ο μεγάλος Ρώσος Ελληνιστής, που πρόσφατα απεβίωσε, καθηγητής, ακαδημαϊκός </a:t>
            </a:r>
            <a:r>
              <a:rPr lang="el-GR" i="1" u="sng" dirty="0">
                <a:solidFill>
                  <a:srgbClr val="002060"/>
                </a:solidFill>
                <a:latin typeface="Times New Roman" panose="02020603050405020304" pitchFamily="18" charset="0"/>
                <a:ea typeface="SimSun" panose="02010600030101010101" pitchFamily="2" charset="-122"/>
              </a:rPr>
              <a:t>Γκριγκόριι Αρς</a:t>
            </a:r>
            <a:r>
              <a:rPr lang="el-GR" dirty="0">
                <a:solidFill>
                  <a:srgbClr val="002060"/>
                </a:solidFill>
                <a:latin typeface="Times New Roman" panose="02020603050405020304" pitchFamily="18" charset="0"/>
                <a:ea typeface="SimSun" panose="02010600030101010101" pitchFamily="2" charset="-122"/>
              </a:rPr>
              <a:t>, </a:t>
            </a:r>
            <a:r>
              <a:rPr lang="el-GR" dirty="0">
                <a:solidFill>
                  <a:srgbClr val="002060"/>
                </a:solidFill>
                <a:latin typeface="Times New Roman" panose="02020603050405020304" pitchFamily="18" charset="0"/>
                <a:ea typeface="Calibri" panose="020F0502020204030204" pitchFamily="34" charset="0"/>
              </a:rPr>
              <a:t>Οκτώβριος</a:t>
            </a:r>
            <a:r>
              <a:rPr lang="x-none" dirty="0">
                <a:solidFill>
                  <a:srgbClr val="002060"/>
                </a:solidFill>
                <a:latin typeface="Times New Roman" panose="02020603050405020304" pitchFamily="18" charset="0"/>
                <a:ea typeface="Calibri" panose="020F0502020204030204" pitchFamily="34" charset="0"/>
              </a:rPr>
              <a:t> 2017</a:t>
            </a:r>
            <a:r>
              <a:rPr lang="el-GR" dirty="0">
                <a:solidFill>
                  <a:srgbClr val="002060"/>
                </a:solidFill>
                <a:latin typeface="Times New Roman" panose="02020603050405020304" pitchFamily="18" charset="0"/>
                <a:ea typeface="Calibri" panose="020F0502020204030204" pitchFamily="34" charset="0"/>
              </a:rPr>
              <a:t>, Πύλος/Ναυαρίνο (Ελλάδα).</a:t>
            </a:r>
            <a:endParaRPr lang="ru-RU"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532484807"/>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9381" y="89908"/>
            <a:ext cx="10046525" cy="1518877"/>
          </a:xfrm>
          <a:prstGeom prst="rect">
            <a:avLst/>
          </a:prstGeom>
        </p:spPr>
        <p:txBody>
          <a:bodyPr wrap="square">
            <a:spAutoFit/>
          </a:bodyPr>
          <a:lstStyle/>
          <a:p>
            <a:pPr marL="342900" lvl="0" indent="-342900" algn="just" defTabSz="457200">
              <a:spcBef>
                <a:spcPts val="1000"/>
              </a:spcBef>
              <a:buClr>
                <a:srgbClr val="F5A408"/>
              </a:buClr>
              <a:buSzPct val="80000"/>
              <a:buFont typeface="Wingdings 3" charset="2"/>
              <a:buChar char=""/>
            </a:pPr>
            <a:r>
              <a:rPr lang="el-GR" dirty="0">
                <a:solidFill>
                  <a:srgbClr val="000099"/>
                </a:solidFill>
                <a:latin typeface="Times New Roman" panose="02020603050405020304" pitchFamily="18" charset="0"/>
                <a:ea typeface="Times New Roman" panose="02020603050405020304" pitchFamily="18" charset="0"/>
              </a:rPr>
              <a:t>Eπανέκδοση του προσφάτως βραβευθέντος βιβλίου της διευθύντριας του Κέντρου Ελληνικού Πολιτισμού (Κ.Ε.Π.) Θεοδώρας Γιαννίτση «Ο ελληνικός κόσμος από τα τέλη του 18ου έως τις αρχές του 20ου αιώνα μέσα από τις ρωσικές πηγές (αναφορικά  με τη μελέτη της εθνικής συνείδησης των Ελλήνων)». Η παρούσα έκδοση είναι δίγλωσση (ρωσική, ελληνική), γεγονός που ανταποκρίνεται και στις παιδαγωγικές-εκπαιδευτικές σκοπιμότητες τους Κ.Ε.Π.</a:t>
            </a:r>
            <a:endParaRPr lang="ru-RU" sz="1050" dirty="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3" name="Прямоугольник 2"/>
          <p:cNvSpPr/>
          <p:nvPr/>
        </p:nvSpPr>
        <p:spPr>
          <a:xfrm>
            <a:off x="0" y="1608785"/>
            <a:ext cx="6685808" cy="5432256"/>
          </a:xfrm>
          <a:prstGeom prst="rect">
            <a:avLst/>
          </a:prstGeom>
        </p:spPr>
        <p:txBody>
          <a:bodyPr wrap="square">
            <a:spAutoFit/>
          </a:bodyPr>
          <a:lstStyle/>
          <a:p>
            <a:pPr marL="179705" algn="just">
              <a:spcAft>
                <a:spcPts val="600"/>
              </a:spcAft>
            </a:pPr>
            <a:r>
              <a:rPr lang="el-GR" dirty="0">
                <a:solidFill>
                  <a:srgbClr val="000099"/>
                </a:solidFill>
                <a:latin typeface="Times New Roman" panose="02020603050405020304" pitchFamily="18" charset="0"/>
                <a:ea typeface="Times New Roman" panose="02020603050405020304" pitchFamily="18" charset="0"/>
              </a:rPr>
              <a:t>Ο ελληνικός κόσμος από τα τέλη του 18ου έως τις αρχές του 20ου αιώνα μέσα από τις ρωσικές πηγές (αναφορικά  με τη μελέτη της εθνικής συνείδησης των Ελλήνων)». Η εν λόγω μονογραφία της Δώρας Γιαννίτση εκδόθηκε δύο φορές στη Ρωσία (2001 και 2002) και αναφέρεται στη μελέτη της διαδικασίας διαμόρφωσης της ελληνικής εθνικής συνείδησης κατά την ως άνω δηλωμένη περίοδο. Αξιοποιώντας αρχειακό υλικό, αναξιοποίητο μέχρι τούδε,  για τη δράση της ελληνικής ομογένειας στη Νότια Ρωσία, καθώς και απομνημονεύματα Ρώσων περιηγητών, που επισκέφθηκαν τον ελληνικό κόσμο τη δεδομένη περίοδο, η συγκεκριμένη μελέτη  εξετάζει τη διαδικασία διαμόρφωσης της εθνικής συνείδησης, ταυτότητας των Ελλήνων, τον δείκτη προσαρμογής και αφομοίωσής τους στην πραγματικότητα του Νότου της Ρωσίας, καθώς και το βαθμό ενσωμάτωσής τους στις διεργασίες, που λαμβάνουν χώρα στην ελληνική επικράτεια, αλλά και την αμοιβαία αντιμετώπιση Ελλήνων και Ρώσων, περιέχει δε πλούσιο ηθογραφικό υλικό για το ιστορικό-πολιτικό-κοινωνικό πλαίσιο του ελληνικού κόσμου κατά τη δεδομένη περίοδο.</a:t>
            </a:r>
          </a:p>
          <a:p>
            <a:pPr marL="179705" algn="just">
              <a:spcAft>
                <a:spcPts val="600"/>
              </a:spcAft>
            </a:pPr>
            <a:endParaRPr lang="el-GR" dirty="0">
              <a:solidFill>
                <a:srgbClr val="000099"/>
              </a:solidFill>
              <a:latin typeface="Times New Roman" panose="02020603050405020304" pitchFamily="18" charset="0"/>
              <a:ea typeface="Times New Roman" panose="02020603050405020304" pitchFamily="18"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746" y="1762868"/>
            <a:ext cx="5155614" cy="347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Рисунок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9303" y="5774335"/>
            <a:ext cx="2609850" cy="79057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8117427" y="5379047"/>
            <a:ext cx="3296095" cy="369332"/>
          </a:xfrm>
          <a:prstGeom prst="rect">
            <a:avLst/>
          </a:prstGeom>
        </p:spPr>
        <p:txBody>
          <a:bodyPr wrap="none">
            <a:spAutoFit/>
          </a:bodyPr>
          <a:lstStyle/>
          <a:p>
            <a:pPr lvl="0" algn="ctr" eaLnBrk="0" fontAlgn="base" hangingPunct="0">
              <a:spcBef>
                <a:spcPct val="0"/>
              </a:spcBef>
              <a:spcAft>
                <a:spcPct val="0"/>
              </a:spcAft>
            </a:pPr>
            <a:r>
              <a:rPr lang="el-GR" altLang="ru-RU" b="1" i="1" dirty="0">
                <a:solidFill>
                  <a:srgbClr val="0000CC"/>
                </a:solidFill>
                <a:latin typeface="Palatino Linotype" panose="02040502050505030304" pitchFamily="18" charset="0"/>
                <a:ea typeface="Calibri" panose="020F0502020204030204" pitchFamily="34" charset="0"/>
              </a:rPr>
              <a:t>Με την  ευγενική υποστήριξη</a:t>
            </a:r>
            <a:endParaRPr lang="ru-RU" altLang="ru-RU" sz="2800" dirty="0">
              <a:latin typeface="Arial" panose="020B0604020202020204" pitchFamily="34" charset="0"/>
            </a:endParaRPr>
          </a:p>
        </p:txBody>
      </p:sp>
    </p:spTree>
    <p:extLst>
      <p:ext uri="{BB962C8B-B14F-4D97-AF65-F5344CB8AC3E}">
        <p14:creationId xmlns:p14="http://schemas.microsoft.com/office/powerpoint/2010/main" val="3957269003"/>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0016" y="1163782"/>
            <a:ext cx="6638306" cy="5694218"/>
          </a:xfrm>
        </p:spPr>
        <p:txBody>
          <a:bodyPr>
            <a:normAutofit/>
          </a:bodyPr>
          <a:lstStyle/>
          <a:p>
            <a:pPr algn="just"/>
            <a:r>
              <a:rPr lang="el-GR" dirty="0">
                <a:solidFill>
                  <a:srgbClr val="002060"/>
                </a:solidFill>
                <a:latin typeface="Times New Roman" panose="02020603050405020304" pitchFamily="18" charset="0"/>
                <a:cs typeface="Times New Roman" panose="02020603050405020304" pitchFamily="18" charset="0"/>
              </a:rPr>
              <a:t>•	έκδοση στη ρωσική του μυθιστορήματος του γνωστού σύγχρονου Έλληνα συγγραφέα Μένη Κουμανταρέα "Η Φανέλα με το 9" (μετάφραση: Τατιάνα Κοκούρινα, εκδοτικός οίκος Κρατικού Πανεπιστημίου Μόσχας «Lomonosov», Ιούνιος 2010) </a:t>
            </a:r>
            <a:endParaRPr lang="ru-RU" dirty="0">
              <a:solidFill>
                <a:srgbClr val="002060"/>
              </a:solidFill>
              <a:latin typeface="Times New Roman" panose="02020603050405020304" pitchFamily="18" charset="0"/>
              <a:cs typeface="Times New Roman" panose="02020603050405020304" pitchFamily="18" charset="0"/>
            </a:endParaRPr>
          </a:p>
          <a:p>
            <a:pPr algn="just"/>
            <a:endParaRPr lang="ru-RU" dirty="0">
              <a:solidFill>
                <a:srgbClr val="002060"/>
              </a:solidFill>
              <a:latin typeface="Times New Roman" panose="02020603050405020304" pitchFamily="18" charset="0"/>
              <a:cs typeface="Times New Roman" panose="02020603050405020304" pitchFamily="18" charset="0"/>
            </a:endParaRPr>
          </a:p>
          <a:p>
            <a:pPr marL="0" indent="0" algn="just">
              <a:buNone/>
            </a:pPr>
            <a:endParaRPr lang="ru-RU" dirty="0">
              <a:solidFill>
                <a:srgbClr val="002060"/>
              </a:solidFill>
              <a:latin typeface="Times New Roman" panose="02020603050405020304" pitchFamily="18" charset="0"/>
              <a:cs typeface="Times New Roman" panose="02020603050405020304" pitchFamily="18" charset="0"/>
            </a:endParaRPr>
          </a:p>
          <a:p>
            <a:pPr algn="just"/>
            <a:r>
              <a:rPr lang="el-GR" dirty="0">
                <a:solidFill>
                  <a:srgbClr val="002060"/>
                </a:solidFill>
                <a:latin typeface="Times New Roman" panose="02020603050405020304" pitchFamily="18" charset="0"/>
                <a:cs typeface="Times New Roman" panose="02020603050405020304" pitchFamily="18" charset="0"/>
              </a:rPr>
              <a:t>«Μύθοι της Αρχαίας Ελλάδας» . Πρώτη δίγλωσση έκδοση από το Κ.Ε.Π. </a:t>
            </a:r>
          </a:p>
          <a:p>
            <a:pPr algn="just"/>
            <a:endParaRPr lang="ru-RU" dirty="0">
              <a:solidFill>
                <a:srgbClr val="002060"/>
              </a:solidFill>
              <a:latin typeface="Times New Roman" panose="02020603050405020304" pitchFamily="18" charset="0"/>
              <a:cs typeface="Times New Roman" panose="02020603050405020304" pitchFamily="18" charset="0"/>
            </a:endParaRPr>
          </a:p>
          <a:p>
            <a:pPr algn="just"/>
            <a:endParaRPr lang="ru-RU" dirty="0">
              <a:solidFill>
                <a:srgbClr val="002060"/>
              </a:solidFill>
              <a:latin typeface="Times New Roman" panose="02020603050405020304" pitchFamily="18" charset="0"/>
              <a:cs typeface="Times New Roman" panose="02020603050405020304" pitchFamily="18" charset="0"/>
            </a:endParaRPr>
          </a:p>
          <a:p>
            <a:pPr algn="just"/>
            <a:r>
              <a:rPr lang="el-GR" dirty="0">
                <a:solidFill>
                  <a:srgbClr val="002060"/>
                </a:solidFill>
                <a:latin typeface="Times New Roman" panose="02020603050405020304" pitchFamily="18" charset="0"/>
                <a:cs typeface="Times New Roman" panose="02020603050405020304" pitchFamily="18" charset="0"/>
              </a:rPr>
              <a:t>	Επανέκδοση του ιστορικού μυθιστορήματος του εξαιρετικού Έλληνα συγγραφέα Χάρη Τσιρκινίδη «Кόκκινο Ποτάμι», Οκτώβριος 2015</a:t>
            </a:r>
          </a:p>
        </p:txBody>
      </p:sp>
      <p:sp>
        <p:nvSpPr>
          <p:cNvPr id="4" name="Прямоугольник 3"/>
          <p:cNvSpPr/>
          <p:nvPr/>
        </p:nvSpPr>
        <p:spPr>
          <a:xfrm>
            <a:off x="3740727" y="548634"/>
            <a:ext cx="3822211" cy="369332"/>
          </a:xfrm>
          <a:prstGeom prst="rect">
            <a:avLst/>
          </a:prstGeom>
        </p:spPr>
        <p:txBody>
          <a:bodyPr wrap="square">
            <a:spAutoFit/>
          </a:bodyPr>
          <a:lstStyle/>
          <a:p>
            <a:pPr algn="ctr"/>
            <a:r>
              <a:rPr lang="en-US" b="1" i="1" u="sng" dirty="0">
                <a:solidFill>
                  <a:srgbClr val="0070C0"/>
                </a:solidFill>
                <a:latin typeface="Times New Roman" panose="02020603050405020304" pitchFamily="18" charset="0"/>
                <a:cs typeface="Times New Roman" panose="02020603050405020304" pitchFamily="18" charset="0"/>
              </a:rPr>
              <a:t>3/</a:t>
            </a:r>
            <a:endParaRPr lang="ru-RU" b="1" i="1" u="sng" dirty="0">
              <a:solidFill>
                <a:srgbClr val="0070C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7586689" y="733300"/>
            <a:ext cx="1477245" cy="2284049"/>
          </a:xfrm>
          <a:prstGeom prst="rect">
            <a:avLst/>
          </a:prstGeom>
        </p:spPr>
      </p:pic>
      <p:sp>
        <p:nvSpPr>
          <p:cNvPr id="6" name="Прямоугольник 5"/>
          <p:cNvSpPr/>
          <p:nvPr/>
        </p:nvSpPr>
        <p:spPr>
          <a:xfrm>
            <a:off x="5971607" y="2078182"/>
            <a:ext cx="2590502" cy="369332"/>
          </a:xfrm>
          <a:prstGeom prst="rect">
            <a:avLst/>
          </a:prstGeom>
        </p:spPr>
        <p:txBody>
          <a:bodyPr wrap="square">
            <a:spAutoFit/>
          </a:bodyPr>
          <a:lstStyle/>
          <a:p>
            <a:r>
              <a:rPr lang="ru-RU" dirty="0"/>
              <a:t> </a:t>
            </a:r>
          </a:p>
        </p:txBody>
      </p:sp>
      <p:sp>
        <p:nvSpPr>
          <p:cNvPr id="7" name="Rectangle 2"/>
          <p:cNvSpPr>
            <a:spLocks noChangeArrowheads="1"/>
          </p:cNvSpPr>
          <p:nvPr/>
        </p:nvSpPr>
        <p:spPr bwMode="auto">
          <a:xfrm>
            <a:off x="7908966" y="31986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819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57756" y="2539185"/>
            <a:ext cx="2242793" cy="2242793"/>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a:blip r:embed="rId4"/>
          <a:stretch>
            <a:fillRect/>
          </a:stretch>
        </p:blipFill>
        <p:spPr>
          <a:xfrm>
            <a:off x="7463231" y="4476997"/>
            <a:ext cx="1796922" cy="2191990"/>
          </a:xfrm>
          <a:prstGeom prst="rect">
            <a:avLst/>
          </a:prstGeom>
        </p:spPr>
      </p:pic>
    </p:spTree>
    <p:extLst>
      <p:ext uri="{BB962C8B-B14F-4D97-AF65-F5344CB8AC3E}">
        <p14:creationId xmlns:p14="http://schemas.microsoft.com/office/powerpoint/2010/main" val="1124825158"/>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Обложка, в печать-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0701" y="2725387"/>
            <a:ext cx="4667003" cy="318863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11677" y="1216300"/>
            <a:ext cx="10620499" cy="707886"/>
          </a:xfrm>
          <a:prstGeom prst="rect">
            <a:avLst/>
          </a:prstGeom>
        </p:spPr>
        <p:txBody>
          <a:bodyPr wrap="square">
            <a:spAutoFit/>
          </a:bodyPr>
          <a:lstStyle/>
          <a:p>
            <a:pPr marL="342900" lvl="0" indent="-342900" algn="just" defTabSz="457200">
              <a:spcBef>
                <a:spcPts val="1000"/>
              </a:spcBef>
              <a:buClr>
                <a:srgbClr val="F5A408"/>
              </a:buClr>
              <a:buSzPct val="80000"/>
              <a:buFont typeface="Wingdings 3" charset="2"/>
              <a:buChar char=""/>
            </a:pPr>
            <a:r>
              <a:rPr lang="el-GR" altLang="ru-RU" sz="20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Ολέγκ Εφίμοβ, Γιελένα Σιπιτσόβα: "Мύθοι της Αρχαίας Ελλάδας. Κοσμογονία"/ Πρόλογος – Δώρα Γιαννίτση. Ιανουάριος 2017.</a:t>
            </a:r>
            <a:endParaRPr lang="el-GR" altLang="ru-RU"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6539258"/>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14401" y="1004936"/>
            <a:ext cx="9654638" cy="5740248"/>
          </a:xfrm>
        </p:spPr>
        <p:txBody>
          <a:bodyPr/>
          <a:lstStyle/>
          <a:p>
            <a:pPr marL="0" indent="0" algn="ctr">
              <a:buNone/>
            </a:pPr>
            <a:r>
              <a:rPr lang="en-US" b="1" i="1" u="sng" dirty="0">
                <a:solidFill>
                  <a:srgbClr val="0070C0"/>
                </a:solidFill>
                <a:latin typeface="Times New Roman" panose="02020603050405020304" pitchFamily="18" charset="0"/>
                <a:cs typeface="Times New Roman" panose="02020603050405020304" pitchFamily="18" charset="0"/>
              </a:rPr>
              <a:t>4/</a:t>
            </a:r>
            <a:endParaRPr lang="ru-RU" b="1" i="1" u="sng" dirty="0">
              <a:solidFill>
                <a:srgbClr val="0070C0"/>
              </a:solidFill>
              <a:latin typeface="Times New Roman" panose="02020603050405020304" pitchFamily="18" charset="0"/>
              <a:cs typeface="Times New Roman" panose="02020603050405020304" pitchFamily="18" charset="0"/>
            </a:endParaRPr>
          </a:p>
          <a:p>
            <a:pPr algn="just"/>
            <a:r>
              <a:rPr lang="el-GR" dirty="0">
                <a:solidFill>
                  <a:srgbClr val="002060"/>
                </a:solidFill>
                <a:latin typeface="Times New Roman" panose="02020603050405020304" pitchFamily="18" charset="0"/>
                <a:cs typeface="Times New Roman" panose="02020603050405020304" pitchFamily="18" charset="0"/>
              </a:rPr>
              <a:t>«Οι Έλληνες της Μπαλακλάβας και της Σεβαστούπολης». Μόσχα, εκδοτικός οίκος «Indrik», 2013.</a:t>
            </a:r>
            <a:endParaRPr lang="ru-RU" dirty="0"/>
          </a:p>
        </p:txBody>
      </p:sp>
      <p:pic>
        <p:nvPicPr>
          <p:cNvPr id="5" name="Рисунок 4"/>
          <p:cNvPicPr>
            <a:picLocks noChangeAspect="1"/>
          </p:cNvPicPr>
          <p:nvPr/>
        </p:nvPicPr>
        <p:blipFill>
          <a:blip r:embed="rId2"/>
          <a:stretch>
            <a:fillRect/>
          </a:stretch>
        </p:blipFill>
        <p:spPr>
          <a:xfrm>
            <a:off x="7459417" y="2588821"/>
            <a:ext cx="2135845" cy="3063833"/>
          </a:xfrm>
          <a:prstGeom prst="rect">
            <a:avLst/>
          </a:prstGeom>
        </p:spPr>
      </p:pic>
    </p:spTree>
    <p:extLst>
      <p:ext uri="{BB962C8B-B14F-4D97-AF65-F5344CB8AC3E}">
        <p14:creationId xmlns:p14="http://schemas.microsoft.com/office/powerpoint/2010/main" val="263433737"/>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6878" y="724395"/>
            <a:ext cx="11593646" cy="5902037"/>
          </a:xfrm>
        </p:spPr>
        <p:txBody>
          <a:bodyPr>
            <a:normAutofit lnSpcReduction="10000"/>
          </a:bodyPr>
          <a:lstStyle/>
          <a:p>
            <a:pPr algn="just"/>
            <a:r>
              <a:rPr lang="el-GR" dirty="0">
                <a:solidFill>
                  <a:srgbClr val="002060"/>
                </a:solidFill>
                <a:latin typeface="Times New Roman" panose="02020603050405020304" pitchFamily="18" charset="0"/>
                <a:cs typeface="Times New Roman" panose="02020603050405020304" pitchFamily="18" charset="0"/>
              </a:rPr>
              <a:t>•	έκδοση καταλόγων-λευκωμάτων με την ευκαιρία των εκθέσεων ζωγραφικής «Το ωραίο δεν χρεάζεται τεκμηρίωση» (Απρίλιος 2007), «Η Ελλάδα μέσα από το βλέμμα Ρώσων ζωγράφων» (Απρίλιος 2008), «H Ελλάδα εμπνέει» (Μάιος 2010), «Οι Έλληνες της Μόσχας ζωγραφίζουν: μια συνάντηση γνωριμίας» (Ιούνιος 2011), της έκθεσης βιβλίου «Η ναυμαχία του Ναυαρίνου στα αρχεία της Κρατικής Βιβλιοθήκης της Ρωσίας», αφιερωμένης στη συμπλήρωση 180 ετών της ηρωικής Ναυμαχίας (Οκτώβριος 2007), έκδοση προγραμμάτων που συνοδεύουν συναυλίες που οργανώνει το Κ.Ε.Π., καθώς και έτνυπου ενημερωτικού υλικού για τη δράση και τα προγράμματά του. </a:t>
            </a:r>
            <a:endParaRPr lang="ru-RU" dirty="0">
              <a:solidFill>
                <a:srgbClr val="002060"/>
              </a:solidFill>
              <a:latin typeface="Times New Roman" panose="02020603050405020304" pitchFamily="18" charset="0"/>
              <a:cs typeface="Times New Roman" panose="02020603050405020304" pitchFamily="18" charset="0"/>
            </a:endParaRPr>
          </a:p>
          <a:p>
            <a:pPr algn="just"/>
            <a:endParaRPr lang="ru-RU" dirty="0">
              <a:solidFill>
                <a:srgbClr val="002060"/>
              </a:solidFill>
              <a:latin typeface="Times New Roman" panose="02020603050405020304" pitchFamily="18" charset="0"/>
              <a:cs typeface="Times New Roman" panose="02020603050405020304" pitchFamily="18" charset="0"/>
            </a:endParaRPr>
          </a:p>
          <a:p>
            <a:pPr algn="just"/>
            <a:endParaRPr lang="ru-RU" dirty="0">
              <a:solidFill>
                <a:srgbClr val="002060"/>
              </a:solidFill>
              <a:latin typeface="Times New Roman" panose="02020603050405020304" pitchFamily="18" charset="0"/>
              <a:cs typeface="Times New Roman" panose="02020603050405020304" pitchFamily="18" charset="0"/>
            </a:endParaRPr>
          </a:p>
          <a:p>
            <a:pPr algn="just"/>
            <a:endParaRPr lang="ru-RU" dirty="0">
              <a:solidFill>
                <a:srgbClr val="002060"/>
              </a:solidFill>
              <a:latin typeface="Times New Roman" panose="02020603050405020304" pitchFamily="18" charset="0"/>
              <a:cs typeface="Times New Roman" panose="02020603050405020304" pitchFamily="18" charset="0"/>
            </a:endParaRPr>
          </a:p>
          <a:p>
            <a:pPr algn="just"/>
            <a:endParaRPr lang="ru-RU" dirty="0">
              <a:solidFill>
                <a:srgbClr val="002060"/>
              </a:solidFill>
              <a:latin typeface="Times New Roman" panose="02020603050405020304" pitchFamily="18" charset="0"/>
              <a:cs typeface="Times New Roman" panose="02020603050405020304" pitchFamily="18" charset="0"/>
            </a:endParaRPr>
          </a:p>
          <a:p>
            <a:pPr algn="just"/>
            <a:endParaRPr lang="ru-RU" dirty="0">
              <a:solidFill>
                <a:srgbClr val="002060"/>
              </a:solidFill>
              <a:latin typeface="Times New Roman" panose="02020603050405020304" pitchFamily="18" charset="0"/>
              <a:cs typeface="Times New Roman" panose="02020603050405020304" pitchFamily="18" charset="0"/>
            </a:endParaRPr>
          </a:p>
          <a:p>
            <a:pPr algn="just"/>
            <a:endParaRPr lang="ru-RU" dirty="0">
              <a:solidFill>
                <a:srgbClr val="002060"/>
              </a:solidFill>
              <a:latin typeface="Times New Roman" panose="02020603050405020304" pitchFamily="18" charset="0"/>
              <a:cs typeface="Times New Roman" panose="02020603050405020304" pitchFamily="18" charset="0"/>
            </a:endParaRPr>
          </a:p>
          <a:p>
            <a:pPr algn="just"/>
            <a:r>
              <a:rPr lang="el-GR" dirty="0">
                <a:solidFill>
                  <a:srgbClr val="002060"/>
                </a:solidFill>
                <a:latin typeface="Times New Roman" panose="02020603050405020304" pitchFamily="18" charset="0"/>
                <a:cs typeface="Times New Roman" panose="02020603050405020304" pitchFamily="18" charset="0"/>
              </a:rPr>
              <a:t>	Έκδοση (σε ρωσική και ελληνική) του λευκώματος-βιβλιογραφικού οδηγού του Κ.Ε.Π. </a:t>
            </a:r>
            <a:endParaRPr lang="ru-RU" dirty="0">
              <a:solidFill>
                <a:srgbClr val="002060"/>
              </a:solidFill>
              <a:latin typeface="Times New Roman" panose="02020603050405020304" pitchFamily="18" charset="0"/>
              <a:cs typeface="Times New Roman" panose="02020603050405020304" pitchFamily="18" charset="0"/>
            </a:endParaRPr>
          </a:p>
          <a:p>
            <a:pPr marL="0" indent="0" algn="just">
              <a:buNone/>
            </a:pPr>
            <a:r>
              <a:rPr lang="el-GR" dirty="0">
                <a:solidFill>
                  <a:srgbClr val="002060"/>
                </a:solidFill>
                <a:latin typeface="Times New Roman" panose="02020603050405020304" pitchFamily="18" charset="0"/>
                <a:cs typeface="Times New Roman" panose="02020603050405020304" pitchFamily="18" charset="0"/>
              </a:rPr>
              <a:t>«Η Ναυμαχία του Ναυαρίνου στα αρχεία της Κρατικής  Βιβλιοθήκης της Ρωσίας </a:t>
            </a:r>
            <a:endParaRPr lang="ru-RU" dirty="0">
              <a:solidFill>
                <a:srgbClr val="002060"/>
              </a:solidFill>
              <a:latin typeface="Times New Roman" panose="02020603050405020304" pitchFamily="18" charset="0"/>
              <a:cs typeface="Times New Roman" panose="02020603050405020304" pitchFamily="18" charset="0"/>
            </a:endParaRPr>
          </a:p>
          <a:p>
            <a:pPr marL="0" indent="0" algn="just">
              <a:buNone/>
            </a:pPr>
            <a:r>
              <a:rPr lang="el-GR" dirty="0">
                <a:solidFill>
                  <a:srgbClr val="002060"/>
                </a:solidFill>
                <a:latin typeface="Times New Roman" panose="02020603050405020304" pitchFamily="18" charset="0"/>
                <a:cs typeface="Times New Roman" panose="02020603050405020304" pitchFamily="18" charset="0"/>
              </a:rPr>
              <a:t>(πρώην  Βιβλιοθήκης «Λένιν»)», </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786691" y="240402"/>
            <a:ext cx="364203" cy="369332"/>
          </a:xfrm>
          <a:prstGeom prst="rect">
            <a:avLst/>
          </a:prstGeom>
        </p:spPr>
        <p:txBody>
          <a:bodyPr wrap="none">
            <a:spAutoFit/>
          </a:bodyPr>
          <a:lstStyle/>
          <a:p>
            <a:pPr algn="ctr"/>
            <a:r>
              <a:rPr lang="en-US" b="1" i="1" u="sng" dirty="0">
                <a:solidFill>
                  <a:srgbClr val="0070C0"/>
                </a:solidFill>
                <a:latin typeface="Times New Roman" panose="02020603050405020304" pitchFamily="18" charset="0"/>
                <a:cs typeface="Times New Roman" panose="02020603050405020304" pitchFamily="18" charset="0"/>
              </a:rPr>
              <a:t>5/</a:t>
            </a:r>
            <a:endParaRPr lang="ru-RU" b="1" i="1" u="sng" dirty="0">
              <a:solidFill>
                <a:srgbClr val="0070C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3792145" y="3041667"/>
            <a:ext cx="3552381" cy="1780952"/>
          </a:xfrm>
          <a:prstGeom prst="rect">
            <a:avLst/>
          </a:prstGeom>
        </p:spPr>
      </p:pic>
      <p:pic>
        <p:nvPicPr>
          <p:cNvPr id="6" name="Рисунок 5"/>
          <p:cNvPicPr>
            <a:picLocks noChangeAspect="1"/>
          </p:cNvPicPr>
          <p:nvPr/>
        </p:nvPicPr>
        <p:blipFill>
          <a:blip r:embed="rId3"/>
          <a:stretch>
            <a:fillRect/>
          </a:stretch>
        </p:blipFill>
        <p:spPr>
          <a:xfrm>
            <a:off x="7776170" y="3089286"/>
            <a:ext cx="1219048" cy="1733333"/>
          </a:xfrm>
          <a:prstGeom prst="rect">
            <a:avLst/>
          </a:prstGeom>
        </p:spPr>
      </p:pic>
      <p:pic>
        <p:nvPicPr>
          <p:cNvPr id="7" name="Рисунок 6"/>
          <p:cNvPicPr>
            <a:picLocks noChangeAspect="1"/>
          </p:cNvPicPr>
          <p:nvPr/>
        </p:nvPicPr>
        <p:blipFill>
          <a:blip r:embed="rId4"/>
          <a:stretch>
            <a:fillRect/>
          </a:stretch>
        </p:blipFill>
        <p:spPr>
          <a:xfrm>
            <a:off x="9338944" y="2978043"/>
            <a:ext cx="2171429" cy="1723810"/>
          </a:xfrm>
          <a:prstGeom prst="rect">
            <a:avLst/>
          </a:prstGeom>
        </p:spPr>
      </p:pic>
      <p:pic>
        <p:nvPicPr>
          <p:cNvPr id="8" name="Рисунок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43668" y="2978043"/>
            <a:ext cx="1540188" cy="2107257"/>
          </a:xfrm>
          <a:prstGeom prst="rect">
            <a:avLst/>
          </a:prstGeom>
        </p:spPr>
      </p:pic>
      <p:pic>
        <p:nvPicPr>
          <p:cNvPr id="9" name="Рисунок 8"/>
          <p:cNvPicPr>
            <a:picLocks noChangeAspect="1"/>
          </p:cNvPicPr>
          <p:nvPr/>
        </p:nvPicPr>
        <p:blipFill>
          <a:blip r:embed="rId6"/>
          <a:stretch>
            <a:fillRect/>
          </a:stretch>
        </p:blipFill>
        <p:spPr>
          <a:xfrm>
            <a:off x="583312" y="3169767"/>
            <a:ext cx="1247619" cy="1723810"/>
          </a:xfrm>
          <a:prstGeom prst="rect">
            <a:avLst/>
          </a:prstGeom>
        </p:spPr>
      </p:pic>
      <p:pic>
        <p:nvPicPr>
          <p:cNvPr id="10" name="Рисунок 9"/>
          <p:cNvPicPr>
            <a:picLocks noChangeAspect="1"/>
          </p:cNvPicPr>
          <p:nvPr/>
        </p:nvPicPr>
        <p:blipFill>
          <a:blip r:embed="rId7"/>
          <a:stretch>
            <a:fillRect/>
          </a:stretch>
        </p:blipFill>
        <p:spPr>
          <a:xfrm>
            <a:off x="10083449" y="4701853"/>
            <a:ext cx="1426924" cy="2040834"/>
          </a:xfrm>
          <a:prstGeom prst="rect">
            <a:avLst/>
          </a:prstGeom>
        </p:spPr>
      </p:pic>
    </p:spTree>
    <p:extLst>
      <p:ext uri="{BB962C8B-B14F-4D97-AF65-F5344CB8AC3E}">
        <p14:creationId xmlns:p14="http://schemas.microsoft.com/office/powerpoint/2010/main" val="4096912797"/>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8" descr="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29802" y="365044"/>
            <a:ext cx="4382835" cy="164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G_790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04379" y="2839374"/>
            <a:ext cx="2305050" cy="1731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IMG_790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03683" y="2839374"/>
            <a:ext cx="2302497" cy="1731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Рисунок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678696" y="365044"/>
            <a:ext cx="3409452" cy="228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IMG_793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78539" y="3033553"/>
            <a:ext cx="4353481" cy="3260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IMG_782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203683" y="4945180"/>
            <a:ext cx="2302497" cy="17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29"/>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804379" y="5036577"/>
            <a:ext cx="2331547" cy="154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29600"/>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6879" y="1009404"/>
            <a:ext cx="6400800" cy="5238996"/>
          </a:xfrm>
        </p:spPr>
        <p:txBody>
          <a:bodyPr/>
          <a:lstStyle/>
          <a:p>
            <a:pPr algn="just"/>
            <a:r>
              <a:rPr lang="el-GR" dirty="0">
                <a:solidFill>
                  <a:srgbClr val="002060"/>
                </a:solidFill>
                <a:latin typeface="Times New Roman" panose="02020603050405020304" pitchFamily="18" charset="0"/>
                <a:cs typeface="Times New Roman" panose="02020603050405020304" pitchFamily="18" charset="0"/>
              </a:rPr>
              <a:t>Συμμετοχή στο κοινό πρόγραμμα του Συλλόγου Ελλήνων Μόσχας, του Κέντρου Ελληνικού Πολιτισμού, του Ιστοτόπου “mail.ru”, του ελληνικού τουριστικού πρακτορείου “RentiTours” και του εκδοτικού οίκου “Albuka”(project manager – Mrs Olga Lapteva) για τη σύναψη Πρώτου Ζωντανού Ηλεκτρονικού Τουριστικού Ξεναγού για την Ελλάδα, η έντυπη εκδοχή του οποίου παρουσιάστηκε στην εορταστική εκδήλωση της Εθνικής  Επετείου του «ΟΧΙ» (28/10/2012).</a:t>
            </a:r>
            <a:endParaRPr lang="ru-RU" dirty="0">
              <a:solidFill>
                <a:srgbClr val="002060"/>
              </a:solidFill>
              <a:latin typeface="Times New Roman" panose="02020603050405020304" pitchFamily="18" charset="0"/>
              <a:cs typeface="Times New Roman" panose="02020603050405020304" pitchFamily="18" charset="0"/>
            </a:endParaRPr>
          </a:p>
          <a:p>
            <a:pPr algn="just"/>
            <a:endParaRPr lang="ru-RU" dirty="0">
              <a:solidFill>
                <a:srgbClr val="002060"/>
              </a:solidFill>
              <a:latin typeface="Times New Roman" panose="02020603050405020304" pitchFamily="18" charset="0"/>
              <a:cs typeface="Times New Roman" panose="02020603050405020304" pitchFamily="18" charset="0"/>
            </a:endParaRPr>
          </a:p>
          <a:p>
            <a:pPr algn="just"/>
            <a:r>
              <a:rPr lang="el-GR" dirty="0">
                <a:solidFill>
                  <a:srgbClr val="002060"/>
                </a:solidFill>
                <a:latin typeface="Times New Roman" panose="02020603050405020304" pitchFamily="18" charset="0"/>
                <a:cs typeface="Times New Roman" panose="02020603050405020304" pitchFamily="18" charset="0"/>
              </a:rPr>
              <a:t>Συμμετοχή και συνδρομή στη μετάφραση στην ελληνική γλώσσα παροιμιωδών εκφράσεων για την έκδοση «Je suis Davidowitz» 2015  του γνωστού συγγραφέα Αρκάντιι Νταβιντόβιτς, που περιέχει παροιμιώδεις εκφράσεις σε διάφορες γλώσσες του κόσμου.</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136219" y="441757"/>
            <a:ext cx="364202" cy="369332"/>
          </a:xfrm>
          <a:prstGeom prst="rect">
            <a:avLst/>
          </a:prstGeom>
        </p:spPr>
        <p:txBody>
          <a:bodyPr wrap="none">
            <a:spAutoFit/>
          </a:bodyPr>
          <a:lstStyle/>
          <a:p>
            <a:r>
              <a:rPr lang="en-US" b="1" i="1" u="sng" dirty="0">
                <a:solidFill>
                  <a:srgbClr val="0070C0"/>
                </a:solidFill>
                <a:latin typeface="Times New Roman" panose="02020603050405020304" pitchFamily="18" charset="0"/>
                <a:cs typeface="Times New Roman" panose="02020603050405020304" pitchFamily="18" charset="0"/>
              </a:rPr>
              <a:t>6/</a:t>
            </a:r>
            <a:endParaRPr lang="ru-RU" b="1" i="1" u="sng" dirty="0">
              <a:solidFill>
                <a:srgbClr val="0070C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6816100" y="1106077"/>
            <a:ext cx="1760084" cy="2278391"/>
          </a:xfrm>
          <a:prstGeom prst="rect">
            <a:avLst/>
          </a:prstGeom>
        </p:spPr>
      </p:pic>
      <p:pic>
        <p:nvPicPr>
          <p:cNvPr id="6" name="Рисунок 5"/>
          <p:cNvPicPr>
            <a:picLocks noChangeAspect="1"/>
          </p:cNvPicPr>
          <p:nvPr/>
        </p:nvPicPr>
        <p:blipFill>
          <a:blip r:embed="rId3"/>
          <a:stretch>
            <a:fillRect/>
          </a:stretch>
        </p:blipFill>
        <p:spPr>
          <a:xfrm>
            <a:off x="8744664" y="1070147"/>
            <a:ext cx="1776873" cy="2314322"/>
          </a:xfrm>
          <a:prstGeom prst="rect">
            <a:avLst/>
          </a:prstGeom>
        </p:spPr>
      </p:pic>
      <p:pic>
        <p:nvPicPr>
          <p:cNvPr id="7" name="Рисунок 6"/>
          <p:cNvPicPr>
            <a:picLocks noChangeAspect="1"/>
          </p:cNvPicPr>
          <p:nvPr/>
        </p:nvPicPr>
        <p:blipFill>
          <a:blip r:embed="rId4"/>
          <a:stretch>
            <a:fillRect/>
          </a:stretch>
        </p:blipFill>
        <p:spPr>
          <a:xfrm>
            <a:off x="6661898" y="3804069"/>
            <a:ext cx="1914286" cy="2076190"/>
          </a:xfrm>
          <a:prstGeom prst="rect">
            <a:avLst/>
          </a:prstGeom>
        </p:spPr>
      </p:pic>
      <p:pic>
        <p:nvPicPr>
          <p:cNvPr id="8" name="Рисунок 7"/>
          <p:cNvPicPr>
            <a:picLocks noChangeAspect="1"/>
          </p:cNvPicPr>
          <p:nvPr/>
        </p:nvPicPr>
        <p:blipFill>
          <a:blip r:embed="rId5"/>
          <a:stretch>
            <a:fillRect/>
          </a:stretch>
        </p:blipFill>
        <p:spPr>
          <a:xfrm>
            <a:off x="8936551" y="3804069"/>
            <a:ext cx="1942857" cy="2742857"/>
          </a:xfrm>
          <a:prstGeom prst="rect">
            <a:avLst/>
          </a:prstGeom>
        </p:spPr>
      </p:pic>
    </p:spTree>
    <p:extLst>
      <p:ext uri="{BB962C8B-B14F-4D97-AF65-F5344CB8AC3E}">
        <p14:creationId xmlns:p14="http://schemas.microsoft.com/office/powerpoint/2010/main" val="552879496"/>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8758" y="0"/>
            <a:ext cx="10770918" cy="771896"/>
          </a:xfrm>
        </p:spPr>
        <p:txBody>
          <a:bodyPr/>
          <a:lstStyle/>
          <a:p>
            <a:pPr algn="ctr"/>
            <a:r>
              <a:rPr lang="el-GR" sz="3600" b="1" dirty="0">
                <a:solidFill>
                  <a:srgbClr val="002060"/>
                </a:solidFill>
                <a:latin typeface="Times New Roman" panose="02020603050405020304" pitchFamily="18" charset="0"/>
                <a:cs typeface="Times New Roman" panose="02020603050405020304" pitchFamily="18" charset="0"/>
              </a:rPr>
              <a:t>Επιστημονικά συνέδρια, στρογγυλά τραπέζια</a:t>
            </a:r>
            <a:r>
              <a:rPr lang="ru-RU" sz="3600" b="1" dirty="0">
                <a:solidFill>
                  <a:srgbClr val="002060"/>
                </a:solidFill>
                <a:latin typeface="Times New Roman" panose="02020603050405020304" pitchFamily="18" charset="0"/>
                <a:cs typeface="Times New Roman" panose="02020603050405020304" pitchFamily="18" charset="0"/>
              </a:rPr>
              <a:t>: </a:t>
            </a:r>
          </a:p>
        </p:txBody>
      </p:sp>
      <p:sp>
        <p:nvSpPr>
          <p:cNvPr id="3" name="Объект 2"/>
          <p:cNvSpPr>
            <a:spLocks noGrp="1"/>
          </p:cNvSpPr>
          <p:nvPr>
            <p:ph idx="1"/>
          </p:nvPr>
        </p:nvSpPr>
        <p:spPr>
          <a:xfrm>
            <a:off x="1" y="617518"/>
            <a:ext cx="12041578" cy="6240482"/>
          </a:xfrm>
        </p:spPr>
        <p:txBody>
          <a:bodyPr>
            <a:normAutofit lnSpcReduction="10000"/>
          </a:bodyPr>
          <a:lstStyle/>
          <a:p>
            <a:pPr algn="just"/>
            <a:r>
              <a:rPr lang="el-GR" dirty="0">
                <a:solidFill>
                  <a:srgbClr val="002060"/>
                </a:solidFill>
                <a:latin typeface="Times New Roman" panose="02020603050405020304" pitchFamily="18" charset="0"/>
                <a:cs typeface="Times New Roman" panose="02020603050405020304" pitchFamily="18" charset="0"/>
              </a:rPr>
              <a:t>Στρογγυλή τράπεζα «Ρωσία και Ελλάδα: ιστορία και σύγχρονη εποχή» με συμμετοχή των επιφανέστερων Ρώσων ιστορικών-ελληνιστών (Mάρτιος 2006).</a:t>
            </a:r>
            <a:endParaRPr lang="ru-RU" dirty="0">
              <a:solidFill>
                <a:srgbClr val="002060"/>
              </a:solidFill>
              <a:latin typeface="Times New Roman" panose="02020603050405020304" pitchFamily="18" charset="0"/>
              <a:cs typeface="Times New Roman" panose="02020603050405020304" pitchFamily="18" charset="0"/>
            </a:endParaRPr>
          </a:p>
          <a:p>
            <a:pPr algn="just"/>
            <a:r>
              <a:rPr lang="el-GR" dirty="0">
                <a:solidFill>
                  <a:srgbClr val="002060"/>
                </a:solidFill>
                <a:latin typeface="Times New Roman" panose="02020603050405020304" pitchFamily="18" charset="0"/>
                <a:cs typeface="Times New Roman" panose="02020603050405020304" pitchFamily="18" charset="0"/>
              </a:rPr>
              <a:t>Επιστημονικό συνέδριο με θέμα «Καζαντζάκης και Ρωσία»</a:t>
            </a:r>
            <a:r>
              <a:rPr lang="ru-RU" dirty="0">
                <a:solidFill>
                  <a:srgbClr val="002060"/>
                </a:solidFill>
                <a:latin typeface="Times New Roman" panose="02020603050405020304" pitchFamily="18" charset="0"/>
                <a:cs typeface="Times New Roman" panose="02020603050405020304" pitchFamily="18" charset="0"/>
              </a:rPr>
              <a:t> </a:t>
            </a:r>
            <a:r>
              <a:rPr lang="el-GR" dirty="0">
                <a:solidFill>
                  <a:srgbClr val="002060"/>
                </a:solidFill>
                <a:latin typeface="Times New Roman" panose="02020603050405020304" pitchFamily="18" charset="0"/>
                <a:cs typeface="Times New Roman" panose="02020603050405020304" pitchFamily="18" charset="0"/>
              </a:rPr>
              <a:t>(Μάιος 2007).</a:t>
            </a:r>
            <a:endParaRPr lang="ru-RU" dirty="0">
              <a:solidFill>
                <a:srgbClr val="002060"/>
              </a:solidFill>
              <a:latin typeface="Times New Roman" panose="02020603050405020304" pitchFamily="18" charset="0"/>
              <a:cs typeface="Times New Roman" panose="02020603050405020304" pitchFamily="18" charset="0"/>
            </a:endParaRPr>
          </a:p>
          <a:p>
            <a:pPr algn="just"/>
            <a:r>
              <a:rPr lang="el-GR" dirty="0">
                <a:solidFill>
                  <a:srgbClr val="002060"/>
                </a:solidFill>
                <a:latin typeface="Times New Roman" panose="02020603050405020304" pitchFamily="18" charset="0"/>
                <a:cs typeface="Times New Roman" panose="02020603050405020304" pitchFamily="18" charset="0"/>
              </a:rPr>
              <a:t>Επιστημονική ημερίδα με αφορμή την επέτειο των 180 χρόνων της Ναυμαχίας του Ναυαρίνου (Κρατική Βιβλιοθήκη Ρωσίας</a:t>
            </a:r>
            <a:r>
              <a:rPr lang="ru-RU" dirty="0">
                <a:solidFill>
                  <a:srgbClr val="002060"/>
                </a:solidFill>
                <a:latin typeface="Times New Roman" panose="02020603050405020304" pitchFamily="18" charset="0"/>
                <a:cs typeface="Times New Roman" panose="02020603050405020304" pitchFamily="18" charset="0"/>
              </a:rPr>
              <a:t> (</a:t>
            </a:r>
            <a:r>
              <a:rPr lang="el-GR" dirty="0">
                <a:solidFill>
                  <a:srgbClr val="002060"/>
                </a:solidFill>
                <a:latin typeface="Times New Roman" panose="02020603050405020304" pitchFamily="18" charset="0"/>
                <a:cs typeface="Times New Roman" panose="02020603050405020304" pitchFamily="18" charset="0"/>
              </a:rPr>
              <a:t>Οκτώβριος </a:t>
            </a:r>
            <a:r>
              <a:rPr lang="ru-RU" dirty="0">
                <a:solidFill>
                  <a:srgbClr val="002060"/>
                </a:solidFill>
                <a:latin typeface="Times New Roman" panose="02020603050405020304" pitchFamily="18" charset="0"/>
                <a:cs typeface="Times New Roman" panose="02020603050405020304" pitchFamily="18" charset="0"/>
              </a:rPr>
              <a:t>2017)</a:t>
            </a:r>
          </a:p>
          <a:p>
            <a:pPr algn="just"/>
            <a:r>
              <a:rPr lang="el-GR" dirty="0">
                <a:solidFill>
                  <a:srgbClr val="002060"/>
                </a:solidFill>
                <a:latin typeface="Times New Roman" panose="02020603050405020304" pitchFamily="18" charset="0"/>
                <a:cs typeface="Times New Roman" panose="02020603050405020304" pitchFamily="18" charset="0"/>
              </a:rPr>
              <a:t>Ημερίδα με θέμα «Η ιστορική κληρονομιά στον πολιτισμό της σύγχρονης Ελλάδας» με παράλληλη παρουσίαση της ποιητικής συλλογής του Περικλή Ζαβιτσάνου «Ξαναζεί το παρελθόν στο παρόν» (Οκτώβριος 2008).</a:t>
            </a:r>
            <a:endParaRPr lang="ru-RU" dirty="0">
              <a:solidFill>
                <a:srgbClr val="002060"/>
              </a:solidFill>
              <a:latin typeface="Times New Roman" panose="02020603050405020304" pitchFamily="18" charset="0"/>
              <a:cs typeface="Times New Roman" panose="02020603050405020304" pitchFamily="18" charset="0"/>
            </a:endParaRPr>
          </a:p>
          <a:p>
            <a:pPr algn="just"/>
            <a:r>
              <a:rPr lang="el-GR" dirty="0">
                <a:solidFill>
                  <a:srgbClr val="002060"/>
                </a:solidFill>
                <a:latin typeface="Times New Roman" panose="02020603050405020304" pitchFamily="18" charset="0"/>
                <a:cs typeface="Times New Roman" panose="02020603050405020304" pitchFamily="18" charset="0"/>
              </a:rPr>
              <a:t>Επιστημονικό συνέδριο-ημερίδα με τίτλο «Ελλάδα-Ρωσία: κοινές ιστορικές σελίδες, με τη συμμετοχή των σημαντικοτέρων Ελληνιστών της Ρωσίας. (23 Νοεμβρίου 2010)</a:t>
            </a:r>
          </a:p>
          <a:p>
            <a:pPr algn="just"/>
            <a:r>
              <a:rPr lang="el-GR" dirty="0">
                <a:solidFill>
                  <a:srgbClr val="002060"/>
                </a:solidFill>
                <a:latin typeface="Times New Roman" panose="02020603050405020304" pitchFamily="18" charset="0"/>
                <a:cs typeface="Times New Roman" panose="02020603050405020304" pitchFamily="18" charset="0"/>
              </a:rPr>
              <a:t>Επιστημονικό Συνέδριο με θέμα  «Οι Έλληνες της Μπαλακλάβας και της Σεβαστούπολης» (13-14 Νοεμβρίου 2012)</a:t>
            </a:r>
          </a:p>
          <a:p>
            <a:pPr algn="just"/>
            <a:r>
              <a:rPr lang="el-GR" dirty="0">
                <a:solidFill>
                  <a:srgbClr val="002060"/>
                </a:solidFill>
                <a:latin typeface="Times New Roman" panose="02020603050405020304" pitchFamily="18" charset="0"/>
                <a:cs typeface="Times New Roman" panose="02020603050405020304" pitchFamily="18" charset="0"/>
              </a:rPr>
              <a:t>Παρουσίαση του βιβλίου «Ρωσία και Μεσόγειος. Η εκστρατεία της Μεγάλης Αικατερίνης στο Αρχιπέλαγος» (5 Μαρτίου 2013) </a:t>
            </a:r>
          </a:p>
          <a:p>
            <a:pPr algn="just"/>
            <a:r>
              <a:rPr lang="el-GR" dirty="0">
                <a:solidFill>
                  <a:srgbClr val="002060"/>
                </a:solidFill>
                <a:latin typeface="Times New Roman" panose="02020603050405020304" pitchFamily="18" charset="0"/>
                <a:cs typeface="Times New Roman" panose="02020603050405020304" pitchFamily="18" charset="0"/>
              </a:rPr>
              <a:t>Επιστημονικό Συνέδριο «1000 Χρόνια Μαζί</a:t>
            </a:r>
            <a:r>
              <a:rPr lang="ru-RU" dirty="0">
                <a:solidFill>
                  <a:srgbClr val="002060"/>
                </a:solidFill>
                <a:latin typeface="Times New Roman" panose="02020603050405020304" pitchFamily="18" charset="0"/>
                <a:cs typeface="Times New Roman" panose="02020603050405020304" pitchFamily="18" charset="0"/>
              </a:rPr>
              <a:t>» (</a:t>
            </a:r>
            <a:r>
              <a:rPr lang="el-GR" dirty="0">
                <a:solidFill>
                  <a:srgbClr val="002060"/>
                </a:solidFill>
                <a:latin typeface="Times New Roman" panose="02020603050405020304" pitchFamily="18" charset="0"/>
                <a:cs typeface="Times New Roman" panose="02020603050405020304" pitchFamily="18" charset="0"/>
              </a:rPr>
              <a:t>19-20 Σεπτεμβρίου 2016</a:t>
            </a:r>
            <a:r>
              <a:rPr lang="ru-RU" dirty="0">
                <a:solidFill>
                  <a:srgbClr val="002060"/>
                </a:solidFill>
                <a:latin typeface="Times New Roman" panose="02020603050405020304" pitchFamily="18" charset="0"/>
                <a:cs typeface="Times New Roman" panose="02020603050405020304" pitchFamily="18" charset="0"/>
              </a:rPr>
              <a:t>)</a:t>
            </a:r>
          </a:p>
          <a:p>
            <a:pPr algn="just"/>
            <a:r>
              <a:rPr lang="el-GR" dirty="0">
                <a:solidFill>
                  <a:srgbClr val="002060"/>
                </a:solidFill>
                <a:latin typeface="Times New Roman" panose="02020603050405020304" pitchFamily="18" charset="0"/>
                <a:cs typeface="Times New Roman" panose="02020603050405020304" pitchFamily="18" charset="0"/>
              </a:rPr>
              <a:t>Στρογγυλή Τράπεζα Αρχιτεκτονικής «ΕΛΛΑΔΑ – ΡΩΣΙΑ: ΣΥΝΕΡΓΕΙΑ ΠΟΛΙΤΙΣΜΙΚΗΣ ΔΗΜΙΟΥΡΓΙΑΣ»</a:t>
            </a:r>
            <a:r>
              <a:rPr lang="ru-RU" dirty="0">
                <a:solidFill>
                  <a:srgbClr val="002060"/>
                </a:solidFill>
                <a:latin typeface="Times New Roman" panose="02020603050405020304" pitchFamily="18" charset="0"/>
                <a:cs typeface="Times New Roman" panose="02020603050405020304" pitchFamily="18" charset="0"/>
              </a:rPr>
              <a:t> (</a:t>
            </a:r>
            <a:r>
              <a:rPr lang="el-GR" dirty="0">
                <a:solidFill>
                  <a:srgbClr val="002060"/>
                </a:solidFill>
                <a:latin typeface="Times New Roman" panose="02020603050405020304" pitchFamily="18" charset="0"/>
                <a:cs typeface="Times New Roman" panose="02020603050405020304" pitchFamily="18" charset="0"/>
              </a:rPr>
              <a:t>8 Νοεμβρίου 2016</a:t>
            </a:r>
            <a:r>
              <a:rPr lang="ru-RU" dirty="0">
                <a:solidFill>
                  <a:srgbClr val="002060"/>
                </a:solidFill>
                <a:latin typeface="Times New Roman" panose="02020603050405020304" pitchFamily="18" charset="0"/>
                <a:cs typeface="Times New Roman" panose="02020603050405020304" pitchFamily="18" charset="0"/>
              </a:rPr>
              <a:t>)</a:t>
            </a:r>
          </a:p>
          <a:p>
            <a:pPr algn="just"/>
            <a:r>
              <a:rPr lang="el-GR" dirty="0">
                <a:solidFill>
                  <a:srgbClr val="002060"/>
                </a:solidFill>
                <a:latin typeface="Times New Roman" panose="02020603050405020304" pitchFamily="18" charset="0"/>
                <a:cs typeface="Times New Roman" panose="02020603050405020304" pitchFamily="18" charset="0"/>
              </a:rPr>
              <a:t>HMΕΡΑ ΕΛΛΑΔΑΣ στην Ιστορική Σχολή Πανεπιστημίου "Lomonosov", 18 Νοεμβρίου 2016</a:t>
            </a: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7242915"/>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Рисунок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49103" y="1251672"/>
            <a:ext cx="2846691" cy="210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Рисунок 25" descr="IMG_065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63064" y="909483"/>
            <a:ext cx="3260379" cy="245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p:cNvPicPr>
            <a:picLocks noChangeAspect="1"/>
          </p:cNvPicPr>
          <p:nvPr/>
        </p:nvPicPr>
        <p:blipFill>
          <a:blip r:embed="rId4"/>
          <a:stretch>
            <a:fillRect/>
          </a:stretch>
        </p:blipFill>
        <p:spPr>
          <a:xfrm>
            <a:off x="824160" y="3856512"/>
            <a:ext cx="3296578" cy="2545459"/>
          </a:xfrm>
          <a:prstGeom prst="rect">
            <a:avLst/>
          </a:prstGeom>
        </p:spPr>
      </p:pic>
      <p:pic>
        <p:nvPicPr>
          <p:cNvPr id="3" name="Рисунок 2"/>
          <p:cNvPicPr>
            <a:picLocks noChangeAspect="1"/>
          </p:cNvPicPr>
          <p:nvPr/>
        </p:nvPicPr>
        <p:blipFill>
          <a:blip r:embed="rId5"/>
          <a:stretch>
            <a:fillRect/>
          </a:stretch>
        </p:blipFill>
        <p:spPr>
          <a:xfrm>
            <a:off x="7865770" y="3891239"/>
            <a:ext cx="3820783" cy="2537993"/>
          </a:xfrm>
          <a:prstGeom prst="rect">
            <a:avLst/>
          </a:prstGeom>
        </p:spPr>
      </p:pic>
      <p:pic>
        <p:nvPicPr>
          <p:cNvPr id="4" name="Рисунок 3"/>
          <p:cNvPicPr>
            <a:picLocks noChangeAspect="1"/>
          </p:cNvPicPr>
          <p:nvPr/>
        </p:nvPicPr>
        <p:blipFill>
          <a:blip r:embed="rId6"/>
          <a:stretch>
            <a:fillRect/>
          </a:stretch>
        </p:blipFill>
        <p:spPr>
          <a:xfrm>
            <a:off x="4590130" y="4535103"/>
            <a:ext cx="2806248" cy="1866868"/>
          </a:xfrm>
          <a:prstGeom prst="rect">
            <a:avLst/>
          </a:prstGeom>
        </p:spPr>
      </p:pic>
      <p:pic>
        <p:nvPicPr>
          <p:cNvPr id="5" name="Рисунок 4"/>
          <p:cNvPicPr>
            <a:picLocks noChangeAspect="1"/>
          </p:cNvPicPr>
          <p:nvPr/>
        </p:nvPicPr>
        <p:blipFill>
          <a:blip r:embed="rId7"/>
          <a:stretch>
            <a:fillRect/>
          </a:stretch>
        </p:blipFill>
        <p:spPr>
          <a:xfrm>
            <a:off x="8549764" y="1617860"/>
            <a:ext cx="2619048" cy="1742857"/>
          </a:xfrm>
          <a:prstGeom prst="rect">
            <a:avLst/>
          </a:prstGeom>
        </p:spPr>
      </p:pic>
    </p:spTree>
    <p:extLst>
      <p:ext uri="{BB962C8B-B14F-4D97-AF65-F5344CB8AC3E}">
        <p14:creationId xmlns:p14="http://schemas.microsoft.com/office/powerpoint/2010/main" val="1906602607"/>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5004" y="707886"/>
            <a:ext cx="12096996" cy="6274805"/>
          </a:xfrm>
        </p:spPr>
        <p:txBody>
          <a:bodyPr>
            <a:normAutofit lnSpcReduction="10000"/>
          </a:bodyPr>
          <a:lstStyle/>
          <a:p>
            <a:pPr algn="just"/>
            <a:r>
              <a:rPr lang="el-GR" dirty="0">
                <a:solidFill>
                  <a:srgbClr val="002060"/>
                </a:solidFill>
                <a:latin typeface="Times New Roman" panose="02020603050405020304" pitchFamily="18" charset="0"/>
                <a:cs typeface="Times New Roman" panose="02020603050405020304" pitchFamily="18" charset="0"/>
              </a:rPr>
              <a:t>Την περίοδο 8-11 Ιουνίου 2014 η διευθύντρια του Κέντρου Ελληνικού Πολιτισμού Θεοδώρα Γιαννίτση συμμετείχε στο Διεθνές Επιστημονικό Συνέδριο με θέμα «Ο Ismail GASPRINSKY* και ο σύγχρονος πολιτισμικός διάλογος» που πραγματοποιήθηκε στην Κριμαία, στην πόλη της Σεβαστούπολης. </a:t>
            </a:r>
          </a:p>
          <a:p>
            <a:pPr algn="just"/>
            <a:r>
              <a:rPr lang="el-GR" dirty="0">
                <a:solidFill>
                  <a:srgbClr val="002060"/>
                </a:solidFill>
                <a:latin typeface="Times New Roman" panose="02020603050405020304" pitchFamily="18" charset="0"/>
                <a:cs typeface="Times New Roman" panose="02020603050405020304" pitchFamily="18" charset="0"/>
              </a:rPr>
              <a:t>Συμμετοχή διευθύντριας Κ.Ε.Π. σε ημερίδα Μεσσηνιακής Αμφικτυονίας με θέμα τη στήριξη της υποψηφιότητας της Καλαμάτας ως «Πολιτιστικής Πρωτεύουσας της Ευρώπης για το έτος 2021» (Ιούλιος 2014).</a:t>
            </a:r>
          </a:p>
          <a:p>
            <a:pPr algn="just"/>
            <a:r>
              <a:rPr lang="el-GR" dirty="0">
                <a:solidFill>
                  <a:srgbClr val="002060"/>
                </a:solidFill>
                <a:latin typeface="Times New Roman" panose="02020603050405020304" pitchFamily="18" charset="0"/>
                <a:cs typeface="Times New Roman" panose="02020603050405020304" pitchFamily="18" charset="0"/>
              </a:rPr>
              <a:t>Στρογγυλή Τράπεζα «Ρωσία και Ελλάδα: προοπτικές ανθρωπιστικής συνεργασίας»,  που οργανώθηκε από το Μόνιμο Αντιπρόσωπο της Δημοκρατίας της Κριμαίας στην προεδρία της Ρωσίας, 27 Μαρτίου 2015.</a:t>
            </a:r>
          </a:p>
          <a:p>
            <a:pPr algn="just"/>
            <a:r>
              <a:rPr lang="el-GR" dirty="0">
                <a:solidFill>
                  <a:srgbClr val="002060"/>
                </a:solidFill>
                <a:latin typeface="Times New Roman" panose="02020603050405020304" pitchFamily="18" charset="0"/>
                <a:cs typeface="Times New Roman" panose="02020603050405020304" pitchFamily="18" charset="0"/>
              </a:rPr>
              <a:t>Συμμετοχή στο 5ο Διεθνές Πολιτιστικό Φόρουμ «Δημιουργική Περιφέρεια – Ισχυρή Χώρα» στο Ουλιάνοβσκ (11-12 Σεπτεμβρίου 2015).</a:t>
            </a:r>
          </a:p>
          <a:p>
            <a:pPr algn="just"/>
            <a:r>
              <a:rPr lang="el-GR" dirty="0">
                <a:solidFill>
                  <a:srgbClr val="002060"/>
                </a:solidFill>
                <a:latin typeface="Times New Roman" panose="02020603050405020304" pitchFamily="18" charset="0"/>
                <a:cs typeface="Times New Roman" panose="02020603050405020304" pitchFamily="18" charset="0"/>
              </a:rPr>
              <a:t>Συμμετοχή σε ειδική ημερίδα του Ινστιτούτου Σλαυικών Μελετών της Ακαδημίας Επιστημών της Ρωσίας, αφιερωμένη στα 90χρονα του μεγάλου Ρώσου Ελληνιστή, πρωτοπόρου στην υπόθεση μελέτης και έρευνας των ελληνορωσικών σχέσεων βάσει αρχειακών πηγών, Γκριγκόριι Αρς (8 Δεκεμβρίου 2015).</a:t>
            </a:r>
          </a:p>
          <a:p>
            <a:pPr algn="just"/>
            <a:r>
              <a:rPr lang="el-GR" dirty="0">
                <a:solidFill>
                  <a:srgbClr val="002060"/>
                </a:solidFill>
                <a:latin typeface="Times New Roman" panose="02020603050405020304" pitchFamily="18" charset="0"/>
                <a:cs typeface="Times New Roman" panose="02020603050405020304" pitchFamily="18" charset="0"/>
              </a:rPr>
              <a:t>«Ευρασιατικό Συμβούλιο Ειρήνης: διεθνιστική συνεργασία και δια-θρησκευτικός διάλογος με στόχο τη σταθερή ανάπτυξη». Εισήγηση με θέμα: «Ελλάδα-Ρωσία: κοινές σελίδες ιστορίας. Ο Ελληνισμός και ο Φιλελληνισμός στη Ρωσία», 9 Απριλίου 2016</a:t>
            </a:r>
          </a:p>
          <a:p>
            <a:pPr algn="just"/>
            <a:r>
              <a:rPr lang="el-GR" dirty="0">
                <a:solidFill>
                  <a:srgbClr val="002060"/>
                </a:solidFill>
                <a:latin typeface="Times New Roman" panose="02020603050405020304" pitchFamily="18" charset="0"/>
                <a:cs typeface="Times New Roman" panose="02020603050405020304" pitchFamily="18" charset="0"/>
              </a:rPr>
              <a:t>Συμμετοχή  της διευθύντριας του Κ.Ε.Π  στο Δεύτερο Διεθνές Οικονομικό Φόρουμ της Γιάλτας. 14 Απριλίου 2016, Γιάλτα, Κριμαία</a:t>
            </a:r>
          </a:p>
          <a:p>
            <a:pPr algn="just"/>
            <a:r>
              <a:rPr lang="el-GR" dirty="0">
                <a:solidFill>
                  <a:srgbClr val="002060"/>
                </a:solidFill>
                <a:latin typeface="Times New Roman" panose="02020603050405020304" pitchFamily="18" charset="0"/>
                <a:cs typeface="Times New Roman" panose="02020603050405020304" pitchFamily="18" charset="0"/>
              </a:rPr>
              <a:t>«Πάσχα Σλαυικού κόσμου. Σε αναζήτηση της ενότητας», 4 Μαϊου 2016</a:t>
            </a: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0489615"/>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19287" y="179918"/>
            <a:ext cx="2857143" cy="1914286"/>
          </a:xfrm>
          <a:prstGeom prst="rect">
            <a:avLst/>
          </a:prstGeom>
        </p:spPr>
      </p:pic>
      <p:pic>
        <p:nvPicPr>
          <p:cNvPr id="3" name="Рисунок 2"/>
          <p:cNvPicPr>
            <a:picLocks noChangeAspect="1"/>
          </p:cNvPicPr>
          <p:nvPr/>
        </p:nvPicPr>
        <p:blipFill>
          <a:blip r:embed="rId3"/>
          <a:stretch>
            <a:fillRect/>
          </a:stretch>
        </p:blipFill>
        <p:spPr>
          <a:xfrm>
            <a:off x="3983840" y="189443"/>
            <a:ext cx="2899092" cy="2204633"/>
          </a:xfrm>
          <a:prstGeom prst="rect">
            <a:avLst/>
          </a:prstGeom>
        </p:spPr>
      </p:pic>
      <p:pic>
        <p:nvPicPr>
          <p:cNvPr id="4" name="Рисунок 3"/>
          <p:cNvPicPr>
            <a:picLocks noChangeAspect="1"/>
          </p:cNvPicPr>
          <p:nvPr/>
        </p:nvPicPr>
        <p:blipFill>
          <a:blip r:embed="rId4"/>
          <a:stretch>
            <a:fillRect/>
          </a:stretch>
        </p:blipFill>
        <p:spPr>
          <a:xfrm>
            <a:off x="619287" y="2442308"/>
            <a:ext cx="2832386" cy="1888257"/>
          </a:xfrm>
          <a:prstGeom prst="rect">
            <a:avLst/>
          </a:prstGeom>
        </p:spPr>
      </p:pic>
      <p:pic>
        <p:nvPicPr>
          <p:cNvPr id="5" name="Рисунок 4"/>
          <p:cNvPicPr>
            <a:picLocks noChangeAspect="1"/>
          </p:cNvPicPr>
          <p:nvPr/>
        </p:nvPicPr>
        <p:blipFill>
          <a:blip r:embed="rId5"/>
          <a:stretch>
            <a:fillRect/>
          </a:stretch>
        </p:blipFill>
        <p:spPr>
          <a:xfrm>
            <a:off x="7543060" y="456557"/>
            <a:ext cx="2862985" cy="1904762"/>
          </a:xfrm>
          <a:prstGeom prst="rect">
            <a:avLst/>
          </a:prstGeom>
        </p:spPr>
      </p:pic>
      <p:pic>
        <p:nvPicPr>
          <p:cNvPr id="6" name="Рисунок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74840" y="2593632"/>
            <a:ext cx="9253258" cy="1969246"/>
          </a:xfrm>
          <a:prstGeom prst="rect">
            <a:avLst/>
          </a:prstGeom>
        </p:spPr>
      </p:pic>
      <p:pic>
        <p:nvPicPr>
          <p:cNvPr id="7" name="Рисунок 6"/>
          <p:cNvPicPr>
            <a:picLocks noChangeAspect="1"/>
          </p:cNvPicPr>
          <p:nvPr/>
        </p:nvPicPr>
        <p:blipFill>
          <a:blip r:embed="rId7"/>
          <a:stretch>
            <a:fillRect/>
          </a:stretch>
        </p:blipFill>
        <p:spPr>
          <a:xfrm>
            <a:off x="7724231" y="2895682"/>
            <a:ext cx="2587307" cy="1434883"/>
          </a:xfrm>
          <a:prstGeom prst="rect">
            <a:avLst/>
          </a:prstGeom>
        </p:spPr>
      </p:pic>
      <p:pic>
        <p:nvPicPr>
          <p:cNvPr id="8" name="Рисунок 7"/>
          <p:cNvPicPr>
            <a:picLocks noChangeAspect="1"/>
          </p:cNvPicPr>
          <p:nvPr/>
        </p:nvPicPr>
        <p:blipFill>
          <a:blip r:embed="rId8"/>
          <a:stretch>
            <a:fillRect/>
          </a:stretch>
        </p:blipFill>
        <p:spPr>
          <a:xfrm>
            <a:off x="532993" y="4678669"/>
            <a:ext cx="2918680" cy="1949632"/>
          </a:xfrm>
          <a:prstGeom prst="rect">
            <a:avLst/>
          </a:prstGeom>
        </p:spPr>
      </p:pic>
      <p:pic>
        <p:nvPicPr>
          <p:cNvPr id="9" name="Рисунок 8"/>
          <p:cNvPicPr>
            <a:picLocks noChangeAspect="1"/>
          </p:cNvPicPr>
          <p:nvPr/>
        </p:nvPicPr>
        <p:blipFill>
          <a:blip r:embed="rId9"/>
          <a:stretch>
            <a:fillRect/>
          </a:stretch>
        </p:blipFill>
        <p:spPr>
          <a:xfrm>
            <a:off x="3774840" y="4762435"/>
            <a:ext cx="3317093" cy="1865866"/>
          </a:xfrm>
          <a:prstGeom prst="rect">
            <a:avLst/>
          </a:prstGeom>
        </p:spPr>
      </p:pic>
      <p:pic>
        <p:nvPicPr>
          <p:cNvPr id="10" name="Рисунок 9"/>
          <p:cNvPicPr>
            <a:picLocks noChangeAspect="1"/>
          </p:cNvPicPr>
          <p:nvPr/>
        </p:nvPicPr>
        <p:blipFill>
          <a:blip r:embed="rId10"/>
          <a:stretch>
            <a:fillRect/>
          </a:stretch>
        </p:blipFill>
        <p:spPr>
          <a:xfrm>
            <a:off x="7543060" y="4650162"/>
            <a:ext cx="2949651" cy="1978139"/>
          </a:xfrm>
          <a:prstGeom prst="rect">
            <a:avLst/>
          </a:prstGeom>
        </p:spPr>
      </p:pic>
    </p:spTree>
    <p:extLst>
      <p:ext uri="{BB962C8B-B14F-4D97-AF65-F5344CB8AC3E}">
        <p14:creationId xmlns:p14="http://schemas.microsoft.com/office/powerpoint/2010/main" val="3415533538"/>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0021" y="130629"/>
            <a:ext cx="12191999" cy="1400530"/>
          </a:xfrm>
        </p:spPr>
        <p:txBody>
          <a:bodyPr/>
          <a:lstStyle/>
          <a:p>
            <a:pPr algn="ctr"/>
            <a:r>
              <a:rPr lang="el-GR" sz="3200" b="1" dirty="0">
                <a:solidFill>
                  <a:srgbClr val="002060"/>
                </a:solidFill>
                <a:latin typeface="Times New Roman" panose="02020603050405020304" pitchFamily="18" charset="0"/>
                <a:cs typeface="Times New Roman" panose="02020603050405020304" pitchFamily="18" charset="0"/>
              </a:rPr>
              <a:t>Εκδηλώσεις πολιτιστικο-επιμορφωτικού περιεχομένου:</a:t>
            </a:r>
            <a:endParaRPr lang="ru-RU" dirty="0"/>
          </a:p>
        </p:txBody>
      </p:sp>
      <p:pic>
        <p:nvPicPr>
          <p:cNvPr id="7170" name="Picture 2" descr="http://www.hecucenter.ru/rus/vnt/Belorus/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76658" y="1448075"/>
            <a:ext cx="3072642" cy="2025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31638" y="4084815"/>
            <a:ext cx="3094696" cy="2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Рисунок 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731638" y="1448074"/>
            <a:ext cx="3031694" cy="202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7173"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51026" y="3956171"/>
            <a:ext cx="3072642" cy="2310048"/>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6_________________________________________________________________________"/>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204602" y="1448075"/>
            <a:ext cx="3171734" cy="214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descr="http://www.hecucenter.ru/up/AAZ_6772.jpg"/>
          <p:cNvPicPr>
            <a:picLocks noChangeAspect="1" noChangeArrowheads="1"/>
          </p:cNvPicPr>
          <p:nvPr/>
        </p:nvPicPr>
        <p:blipFill>
          <a:blip r:embed="rId7" r:link="rId8" cstate="email">
            <a:extLst>
              <a:ext uri="{28A0092B-C50C-407E-A947-70E740481C1C}">
                <a14:useLocalDpi xmlns:a14="http://schemas.microsoft.com/office/drawing/2010/main"/>
              </a:ext>
            </a:extLst>
          </a:blip>
          <a:srcRect/>
          <a:stretch>
            <a:fillRect/>
          </a:stretch>
        </p:blipFill>
        <p:spPr bwMode="auto">
          <a:xfrm>
            <a:off x="4022030" y="4143208"/>
            <a:ext cx="3536877" cy="193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305909"/>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5008"/>
            <a:ext cx="10587969" cy="1378235"/>
          </a:xfrm>
        </p:spPr>
        <p:txBody>
          <a:bodyPr/>
          <a:lstStyle/>
          <a:p>
            <a:pPr algn="ctr"/>
            <a:r>
              <a:rPr lang="el-GR" sz="3200" b="1" dirty="0">
                <a:solidFill>
                  <a:srgbClr val="002060"/>
                </a:solidFill>
                <a:latin typeface="Times New Roman" panose="02020603050405020304" pitchFamily="18" charset="0"/>
                <a:cs typeface="Times New Roman" panose="02020603050405020304" pitchFamily="18" charset="0"/>
              </a:rPr>
              <a:t>Παρουσιάσεις – εκδηλώσεις</a:t>
            </a:r>
            <a:br>
              <a:rPr lang="ru-RU" sz="3600" b="1" dirty="0">
                <a:solidFill>
                  <a:srgbClr val="002060"/>
                </a:solidFill>
                <a:latin typeface="Times New Roman" panose="02020603050405020304" pitchFamily="18" charset="0"/>
                <a:cs typeface="Times New Roman" panose="02020603050405020304" pitchFamily="18" charset="0"/>
              </a:rPr>
            </a:br>
            <a:endParaRPr lang="ru-RU" dirty="0"/>
          </a:p>
        </p:txBody>
      </p:sp>
      <p:pic>
        <p:nvPicPr>
          <p:cNvPr id="8194" name="Picture 2" descr="IMG_365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2279" y="1999818"/>
            <a:ext cx="2845315" cy="212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DSC_02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59246" y="1999818"/>
            <a:ext cx="3197156" cy="212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IMG_357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48054" y="1999818"/>
            <a:ext cx="2830018" cy="212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Untitled-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8194" y="4462731"/>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P616241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232378" y="4462731"/>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P102019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72413" y="4462731"/>
            <a:ext cx="27813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5847427"/>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G_087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0415" y="657906"/>
            <a:ext cx="30861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P1020213_.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64887" y="657906"/>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mailservice?url=http%3A%2F%2Fwww"/>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087096" y="650794"/>
            <a:ext cx="3135086" cy="207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DSC_1985_.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90415" y="3496108"/>
            <a:ext cx="3086100" cy="204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DSC_1988_.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564886" y="3496107"/>
            <a:ext cx="3094697" cy="205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descr="DSC_2080_.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147953" y="3496106"/>
            <a:ext cx="3095187" cy="204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9816154"/>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SC_2219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63651" y="3604914"/>
            <a:ext cx="4412857" cy="292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DSC_2348_.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22383" y="467899"/>
            <a:ext cx="4377232" cy="289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DSC_2196_.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80420" y="1707432"/>
            <a:ext cx="2394052" cy="362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368108"/>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C_016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26042" y="311294"/>
            <a:ext cx="4460358" cy="29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DSC_016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6042" y="3569211"/>
            <a:ext cx="4460358" cy="295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CIMG7224.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63059" y="311294"/>
            <a:ext cx="2619684" cy="196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DSC_0146.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524320" y="4555055"/>
            <a:ext cx="2469758" cy="163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descr="CIMG7201.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068108" y="2503393"/>
            <a:ext cx="2572183" cy="194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9364292"/>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4905" y="178888"/>
            <a:ext cx="12275127" cy="913642"/>
          </a:xfrm>
        </p:spPr>
        <p:txBody>
          <a:bodyPr/>
          <a:lstStyle/>
          <a:p>
            <a:pPr algn="ctr"/>
            <a:r>
              <a:rPr lang="el-GR" sz="2400" b="1" dirty="0">
                <a:solidFill>
                  <a:srgbClr val="002060"/>
                </a:solidFill>
                <a:latin typeface="Times New Roman" panose="02020603050405020304" pitchFamily="18" charset="0"/>
                <a:cs typeface="Times New Roman" panose="02020603050405020304" pitchFamily="18" charset="0"/>
              </a:rPr>
              <a:t>ΜΑΘΗΜΑΤΑ ΕΛΛΗΝΙΚΟΥ ΤΡΑΓΟΥΔΙΟΥ/ΣΥΣΤΑΣΗ ΕΛΛΗΝΙΚΗΣ ΧΟΡΩΔΙΑΣ – ΜΑΘΗΜΑΤΑ ΕΛΛΗΝΙΚΟΥ ΧΟΡΟΥ – ΘΕΑΤΡΙΚΑ ΕΡΓΑΣΤΗΡΙΑ</a:t>
            </a:r>
            <a:endParaRPr lang="ru-RU" sz="3200" dirty="0"/>
          </a:p>
        </p:txBody>
      </p:sp>
      <p:sp>
        <p:nvSpPr>
          <p:cNvPr id="3" name="Объект 2"/>
          <p:cNvSpPr>
            <a:spLocks noGrp="1"/>
          </p:cNvSpPr>
          <p:nvPr>
            <p:ph idx="1"/>
          </p:nvPr>
        </p:nvSpPr>
        <p:spPr>
          <a:xfrm>
            <a:off x="0" y="1264722"/>
            <a:ext cx="11815948" cy="5593278"/>
          </a:xfrm>
        </p:spPr>
        <p:txBody>
          <a:bodyPr>
            <a:normAutofit/>
          </a:bodyPr>
          <a:lstStyle/>
          <a:p>
            <a:pPr marL="0" indent="0" algn="just">
              <a:buNone/>
            </a:pPr>
            <a:r>
              <a:rPr lang="el-GR" sz="1800" dirty="0">
                <a:solidFill>
                  <a:srgbClr val="002060"/>
                </a:solidFill>
                <a:latin typeface="Times New Roman" panose="02020603050405020304" pitchFamily="18" charset="0"/>
                <a:cs typeface="Times New Roman" panose="02020603050405020304" pitchFamily="18" charset="0"/>
              </a:rPr>
              <a:t>Στις 12 Μαρτίου 2018 συμπληρωθήκαν 12 χρόνια από τη σύσταση του χορευτικού συγκροτήματος του Κ.Ε.Π., τα μαθήματα του οποίου επισκέπτονται περί τα 70 άτομα, ενώ το ρεπερτόριο του συγκροτήματος ξεπερνά τους 50 εθνικούς παραδοσιακούς χορούς από διάφορα μέρη της νησιωτικής και ηπειρωτικής Ελλάδας.</a:t>
            </a:r>
          </a:p>
          <a:p>
            <a:pPr marL="0" indent="0" algn="just">
              <a:buNone/>
            </a:pPr>
            <a:r>
              <a:rPr lang="el-GR" sz="1800" dirty="0">
                <a:solidFill>
                  <a:srgbClr val="002060"/>
                </a:solidFill>
                <a:latin typeface="Times New Roman" panose="02020603050405020304" pitchFamily="18" charset="0"/>
                <a:cs typeface="Times New Roman" panose="02020603050405020304" pitchFamily="18" charset="0"/>
              </a:rPr>
              <a:t>Τόσο το χορευτικό συγκρότημα του Κ.Ε.Π. όσο και η Χορωδία μας, η οποία συμπλήρωσε 10 χρόνια λειτουργίας (επικεφαλής οι κυρίες Τατιάνα Τσόρναγια και Όλγα Τάντσεβα αντίστοιχα) συμμετέχουν τακτικά σε διάφορες εκδηλώσεις προώθησης και προβολής του Ελλάδας, της ιστορίας, του πολιτισμού, των παραδόσεών της. </a:t>
            </a:r>
            <a:r>
              <a:rPr lang="en-US" sz="1800" dirty="0">
                <a:solidFill>
                  <a:srgbClr val="002060"/>
                </a:solidFill>
                <a:latin typeface="Times New Roman" panose="02020603050405020304" pitchFamily="18" charset="0"/>
                <a:cs typeface="Times New Roman" panose="02020603050405020304" pitchFamily="18" charset="0"/>
              </a:rPr>
              <a:t> </a:t>
            </a:r>
            <a:r>
              <a:rPr lang="el-GR" sz="1800" dirty="0">
                <a:solidFill>
                  <a:srgbClr val="002060"/>
                </a:solidFill>
                <a:latin typeface="Times New Roman" panose="02020603050405020304" pitchFamily="18" charset="0"/>
                <a:cs typeface="Times New Roman" panose="02020603050405020304" pitchFamily="18" charset="0"/>
              </a:rPr>
              <a:t>Όρα παραπλεύρως:</a:t>
            </a:r>
          </a:p>
          <a:p>
            <a:pPr marL="0" indent="0">
              <a:buNone/>
            </a:pPr>
            <a:r>
              <a:rPr lang="el-GR" sz="1800" dirty="0">
                <a:solidFill>
                  <a:srgbClr val="002060"/>
                </a:solidFill>
                <a:latin typeface="Times New Roman" panose="02020603050405020304" pitchFamily="18" charset="0"/>
                <a:cs typeface="Times New Roman" panose="02020603050405020304" pitchFamily="18" charset="0"/>
              </a:rPr>
              <a:t>Τα τελευταία χρόνια η Χορωδία μας, την καλλιτεχνική εποπτεία της οποίας πλέον έχει η εν Μόσχα αποσπασμένη εκπαιδευτικός Ινέσσα Εφραιμιίδου, εξαιρετικά αρμονικά και εποικοδομητικά, δημιουργικά, συμπράττει με το Θεατρικό μας Εργαστήρι υπό την καλλιτεχνική εποπτεία του Έλληνα σκηνοθέτη Γιώργου Παναγόπουλου,   με καλλιτεχνικό αποτέλεσμα εξαιρετικές μουσικό-λογοτεχνικές παραστάσεις, που αναδεικνύουν την ελληνική ποίηση. гармонично, Τα μέλη του Θεατρικού Εργαστηρίου μας και της Χορωδίας μας, υπό την καθοδήγηση των δασκάλων τους, εργάζονται με συνέπεια και επιμονή, εκδηλώνουν ζωντανό, ουσιαστικό ενδιαφέρον για τη μύηση στην ελληνική ποίηση και λογοτεχνία, στα αθάνατα και πάντα επίκαιρα μηνύματά της, τα οποία μεταφέρουν στο κοινό με ευαισθησία, με συναίσθημα, με αγωνία, με εσωτερική ανίχνευση, γεγονός που τους τιμά ιδιαίτερα. </a:t>
            </a:r>
          </a:p>
          <a:p>
            <a:endParaRPr lang="ru-RU" sz="1800" dirty="0">
              <a:solidFill>
                <a:srgbClr val="002060"/>
              </a:solidFill>
              <a:latin typeface="Times New Roman" panose="02020603050405020304" pitchFamily="18" charset="0"/>
              <a:cs typeface="Times New Roman" panose="02020603050405020304" pitchFamily="18" charset="0"/>
            </a:endParaRPr>
          </a:p>
          <a:p>
            <a:endParaRPr lang="ru-RU" sz="1800" dirty="0">
              <a:solidFill>
                <a:srgbClr val="002060"/>
              </a:solidFill>
              <a:latin typeface="Times New Roman" panose="02020603050405020304" pitchFamily="18" charset="0"/>
              <a:cs typeface="Times New Roman" panose="02020603050405020304" pitchFamily="18" charset="0"/>
            </a:endParaRPr>
          </a:p>
          <a:p>
            <a:endParaRPr lang="ru-RU" sz="1800" dirty="0"/>
          </a:p>
        </p:txBody>
      </p:sp>
      <p:pic>
        <p:nvPicPr>
          <p:cNvPr id="7" name="Рисунок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78234" y="5499861"/>
            <a:ext cx="7397538" cy="1358139"/>
          </a:xfrm>
          <a:prstGeom prst="rect">
            <a:avLst/>
          </a:prstGeom>
        </p:spPr>
      </p:pic>
    </p:spTree>
    <p:extLst>
      <p:ext uri="{BB962C8B-B14F-4D97-AF65-F5344CB8AC3E}">
        <p14:creationId xmlns:p14="http://schemas.microsoft.com/office/powerpoint/2010/main" val="2850548862"/>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4051" y="135055"/>
            <a:ext cx="4551716" cy="3011906"/>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mailservice?url=http%3A%2F%2Fwww"/>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89887" y="135055"/>
            <a:ext cx="4560399" cy="301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mailservice?url=http%3A%2F%2Fwww"/>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4051" y="3317978"/>
            <a:ext cx="4551716" cy="301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descr="mailservice?url=http%3A%2F%2Fwww"/>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906800" y="3317978"/>
            <a:ext cx="4543486" cy="301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1416345"/>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7538" y="130630"/>
            <a:ext cx="8673296" cy="878774"/>
          </a:xfrm>
        </p:spPr>
        <p:txBody>
          <a:bodyPr/>
          <a:lstStyle/>
          <a:p>
            <a:pPr algn="ctr"/>
            <a:r>
              <a:rPr lang="el-GR" sz="3200" b="1" dirty="0">
                <a:solidFill>
                  <a:srgbClr val="002060"/>
                </a:solidFill>
                <a:latin typeface="Times New Roman" panose="02020603050405020304" pitchFamily="18" charset="0"/>
                <a:cs typeface="Times New Roman" panose="02020603050405020304" pitchFamily="18" charset="0"/>
              </a:rPr>
              <a:t>ΘΕΑΤΡΙΚΕΣ ΠΑΡΑΣΤΑΣΕΙΣ – ΘΕΑΤΡΙΚΑ ΔΡΩΜΕΝΑ ΚΑΙ ΕΓΧΕΙΡΗΜΑΤΑ:</a:t>
            </a:r>
            <a:endParaRPr lang="ru-RU" dirty="0"/>
          </a:p>
        </p:txBody>
      </p:sp>
      <p:sp>
        <p:nvSpPr>
          <p:cNvPr id="3" name="Объект 2"/>
          <p:cNvSpPr>
            <a:spLocks noGrp="1"/>
          </p:cNvSpPr>
          <p:nvPr>
            <p:ph idx="1"/>
          </p:nvPr>
        </p:nvSpPr>
        <p:spPr>
          <a:xfrm>
            <a:off x="154380" y="1531160"/>
            <a:ext cx="12037620" cy="5326840"/>
          </a:xfrm>
        </p:spPr>
        <p:txBody>
          <a:bodyPr>
            <a:normAutofit fontScale="92500" lnSpcReduction="10000"/>
          </a:bodyPr>
          <a:lstStyle/>
          <a:p>
            <a:pPr algn="just"/>
            <a:r>
              <a:rPr lang="el-GR" sz="2200" dirty="0">
                <a:solidFill>
                  <a:srgbClr val="002060"/>
                </a:solidFill>
                <a:latin typeface="Times New Roman" panose="02020603050405020304" pitchFamily="18" charset="0"/>
                <a:cs typeface="Times New Roman" panose="02020603050405020304" pitchFamily="18" charset="0"/>
              </a:rPr>
              <a:t>Ναι, ένα πολυετές όνειρο, το οποίο δρομολογήσαμε με αγάπη και συνέπεια, πραγματοποιήθηκε. Στις 22-23 Φεβρουαρίου 2014 πραγματοποιήθηκε η πρεμιέρα της παράστασης ΑΝΤΙΓΟΝΗ του Σοφοκλή – αποκύημα συνεργασίας του Κέντρου Ελληνικού Πολιτισμού και του θεάτρου της Μόσχας «Luna “Theater”» (καλλιτεχνικός διευθυντής, διακεκριμένος ηθοποιός-καλλιτέχνης Σεργκέι Προχάνοβ σε σκηνοθεσία του γνωστού δραματουργού και σκηνοθέτη Αλεξάντρ Σμολιακώφ To όλο εγχείρημα χαίρει της αιγίδας του Υπουργείου Πολιτισμού της Ελληνικής Δημοκρατίας και της Πρεσβείας της Ελλάδος στη Μόσχα.Η αρχαία ελληνική τραγωδία ΑΝΤΙΓΟΝΗ του Σοφοκλή αποτελεί ένα από τα ομορφότερα δείγματα της παγκόσμιας λογοτεχνικής κληρονομιάς, σύμβολο συνέπειας στο χρέος, στους άγραφους νόμους,  πίστης σε διαχρονικές αξίες και  ιδανικά, φορέα μηνύματος καθολικής αγάπης, ανθρωπιάς, ανθρωπισμού, πραγματικής αρετής.  Επισημαίνεται ότι αποσπάσματα της τραγωδίας απαγγέλλονται στην αρχαία και νέα ελληνική, το δε μεγαλύτερο μέρος της αποδίδεται στη ρωσική γλώσσα.  Τους πρωταγωνιστικούς ρόλους υποδύονται ο διακεκριμένος ομογενής ηθοποιός της Ρωσίας Ευκλείδης Κιουρτζίδης (Κρέων) και η Θεοδώρα Γιαννίτση (Αντιγόνη).  Μουσική – Νίκος Ξανθούλης. Η παράσταση, μέσα σε σύντομο χρονικό διάστημα, συμμετείχε με επιτυχία στο Φεστιβάλ «2014-Έτος Πολιτισμού» στην πόλη Ουλιάνοβσκ (όπου υπεγράφη και Συμφωνία Συνεργασίας μεταξύ Διοίκησης περιφέρειας Ουλιάνοβσκ και Κέντρου Ελληνικού Πολιτισμού) , ενώ πρόσφατα (Μάιος 2014) η παράσταση βραβεύθηκε από το 11ο Θεατρικό Διαγωνιστικό Φεστιβάλ «Μόσχα-Πόλη του Κόσμου» (βραβείο στο θέατρο «Luna “Theater”», βραβείο στο σκηνογράφο Κονσταντίν Ρόζανοβ και βραβείο στην ηθοποιό Δώρα Γιαννίτση για το ρόλο της «Αντιγόνης».</a:t>
            </a:r>
            <a:endParaRPr lang="ru-RU" dirty="0"/>
          </a:p>
        </p:txBody>
      </p:sp>
      <p:sp>
        <p:nvSpPr>
          <p:cNvPr id="4" name="Прямоугольник 3"/>
          <p:cNvSpPr/>
          <p:nvPr/>
        </p:nvSpPr>
        <p:spPr>
          <a:xfrm>
            <a:off x="2749141" y="1161828"/>
            <a:ext cx="5654881" cy="369332"/>
          </a:xfrm>
          <a:prstGeom prst="rect">
            <a:avLst/>
          </a:prstGeom>
        </p:spPr>
        <p:txBody>
          <a:bodyPr wrap="none">
            <a:spAutoFit/>
          </a:bodyPr>
          <a:lstStyle/>
          <a:p>
            <a:pPr algn="ctr"/>
            <a:r>
              <a:rPr lang="el-GR" b="1" i="1" u="sng" dirty="0">
                <a:solidFill>
                  <a:srgbClr val="0070C0"/>
                </a:solidFill>
                <a:latin typeface="Times New Roman" panose="02020603050405020304" pitchFamily="18" charset="0"/>
                <a:cs typeface="Times New Roman" panose="02020603050405020304" pitchFamily="18" charset="0"/>
              </a:rPr>
              <a:t>1/ Παράσταση «ΑΝΤΙΓΟΝΗ» του Σοφοκλή στη Μόσχα: </a:t>
            </a:r>
            <a:endParaRPr lang="ru-RU" b="1" i="1" u="sng"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5397549"/>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Рисунок 7" descr="C:\Users\hp\Desktop\Pictures SUMMER 2014\Облегченные__АНТИГОНА\P102079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53553" y="495080"/>
            <a:ext cx="3523394" cy="198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Αντιγόνη 4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59298" y="495080"/>
            <a:ext cx="3379704" cy="192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368135" y="2707574"/>
            <a:ext cx="11447813" cy="3785652"/>
          </a:xfrm>
          <a:prstGeom prst="rect">
            <a:avLst/>
          </a:prstGeom>
        </p:spPr>
        <p:txBody>
          <a:bodyPr wrap="square">
            <a:spAutoFit/>
          </a:bodyPr>
          <a:lstStyle/>
          <a:p>
            <a:pPr algn="just"/>
            <a:r>
              <a:rPr lang="el-GR" sz="2000" dirty="0">
                <a:solidFill>
                  <a:srgbClr val="002060"/>
                </a:solidFill>
                <a:latin typeface="Times New Roman" panose="02020603050405020304" pitchFamily="18" charset="0"/>
                <a:cs typeface="Times New Roman" panose="02020603050405020304" pitchFamily="18" charset="0"/>
              </a:rPr>
              <a:t>Στο γεμάτο κόσμο, καθηλωμένο από το λόγο του Σοφοκλή, στο διαποτισμένο από σιγή και προσήλωση Αμφιθέατρο του Κάστρου Καλαμάτας, ολοκληρώθηκε το Σάββατο 2 Αυγούστου 2014 η θερινή περιοδεία της «ΑΝΤΙΓΟΝΗΣ» μας στην Ελλάδα. Είχαν προηγηθεί δύο παραστάσεις στην Αθήνα, την Τετάρτη 30 Ιουλίου 2014, στο Θέατρο Βράχων-Μελίνα Μερκούρη-Άννα Συνοδινού (Βύρωνας) και την Πέμπτη 31 Ιουλίου 2014 στο Θέατρο της Πετρούπολης, στα πλαίσια του Διεθνούς Φεστιβάλ Πέτρας.</a:t>
            </a:r>
          </a:p>
          <a:p>
            <a:pPr algn="just"/>
            <a:r>
              <a:rPr lang="el-GR" sz="2000" dirty="0">
                <a:solidFill>
                  <a:srgbClr val="002060"/>
                </a:solidFill>
                <a:latin typeface="Times New Roman" panose="02020603050405020304" pitchFamily="18" charset="0"/>
                <a:cs typeface="Times New Roman" panose="02020603050405020304" pitchFamily="18" charset="0"/>
              </a:rPr>
              <a:t>Το Σεπτέμβριο του 2014 η Δώρα Γιαννίτση βραβεύθηκε από το Θέατρο «Luna “Theater” με το πρώτο βραβείο γυναικείου ρόλου (βραβείο «Romashka» για το ρόλο της ΑΝΤΙΓΟΝΗΣ ), το οποίο αποδίδεται κατόπιν ψηφοφορίας του κοινού.</a:t>
            </a:r>
          </a:p>
          <a:p>
            <a:pPr algn="just"/>
            <a:r>
              <a:rPr lang="el-GR" sz="2000" dirty="0">
                <a:solidFill>
                  <a:srgbClr val="002060"/>
                </a:solidFill>
                <a:latin typeface="Times New Roman" panose="02020603050405020304" pitchFamily="18" charset="0"/>
                <a:cs typeface="Times New Roman" panose="02020603050405020304" pitchFamily="18" charset="0"/>
              </a:rPr>
              <a:t>Τον Ιούνιο του 2015 η παράσταση συμμετείχε στο θεατρικό Φεστιβάλ «Αγώνες Βοσπόρου» στην πόλη της Κερσούντας (αρχαίο Παντικάπαιον, στην Κριμαία, στην Ταυρίδα. Η παράσταση παρουσιάσθηκε με εξαιρετική επιτυχία στο αρχαίο Πρυτανείο του 4ου αι. π.Χ., ενώ ο πρωταγωνιστής μας Ευκλείδης Κιουρτζίδης απέσπασε το Πρώτο Βραβείο Ανδρικού Ρόλου για την ερμηνεία του στο ρόλο του «Κρέοντα». </a:t>
            </a:r>
            <a:endParaRPr lang="ru-RU"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5746988"/>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KKK_438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31038" y="1465427"/>
            <a:ext cx="4662239" cy="313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KKK_449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81812" y="1465427"/>
            <a:ext cx="4663144" cy="313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6883741"/>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509183"/>
          </a:xfrm>
        </p:spPr>
        <p:txBody>
          <a:bodyPr/>
          <a:lstStyle/>
          <a:p>
            <a:pPr lvl="0" algn="ctr" defTabSz="914400">
              <a:spcBef>
                <a:spcPts val="0"/>
              </a:spcBef>
            </a:pPr>
            <a:r>
              <a:rPr lang="ru-RU" sz="1800" b="1" i="1" u="sng" dirty="0">
                <a:solidFill>
                  <a:srgbClr val="0070C0"/>
                </a:solidFill>
                <a:latin typeface="Times New Roman" panose="02020603050405020304" pitchFamily="18" charset="0"/>
                <a:ea typeface="+mn-ea"/>
                <a:cs typeface="Times New Roman" panose="02020603050405020304" pitchFamily="18" charset="0"/>
              </a:rPr>
              <a:t>2/ </a:t>
            </a:r>
            <a:r>
              <a:rPr lang="el-GR" sz="1800" b="1" i="1" u="sng" dirty="0">
                <a:solidFill>
                  <a:srgbClr val="0070C0"/>
                </a:solidFill>
                <a:latin typeface="Times New Roman" panose="02020603050405020304" pitchFamily="18" charset="0"/>
                <a:ea typeface="+mn-ea"/>
                <a:cs typeface="Times New Roman" panose="02020603050405020304" pitchFamily="18" charset="0"/>
              </a:rPr>
              <a:t>Παράσταση «ТРΩΑΔΕΣ» του Ευριπίδη στην Ταυρίδα, στην Κριμαία</a:t>
            </a:r>
            <a:endParaRPr lang="ru-RU" dirty="0"/>
          </a:p>
        </p:txBody>
      </p:sp>
      <p:sp>
        <p:nvSpPr>
          <p:cNvPr id="3" name="Объект 2"/>
          <p:cNvSpPr>
            <a:spLocks noGrp="1"/>
          </p:cNvSpPr>
          <p:nvPr>
            <p:ph idx="1"/>
          </p:nvPr>
        </p:nvSpPr>
        <p:spPr>
          <a:xfrm>
            <a:off x="332510" y="961902"/>
            <a:ext cx="11234056" cy="5896098"/>
          </a:xfrm>
        </p:spPr>
        <p:txBody>
          <a:bodyPr>
            <a:normAutofit/>
          </a:bodyPr>
          <a:lstStyle/>
          <a:p>
            <a:pPr algn="just"/>
            <a:r>
              <a:rPr lang="el-GR" dirty="0">
                <a:solidFill>
                  <a:srgbClr val="002060"/>
                </a:solidFill>
                <a:latin typeface="Times New Roman" panose="02020603050405020304" pitchFamily="18" charset="0"/>
                <a:cs typeface="Times New Roman" panose="02020603050405020304" pitchFamily="18" charset="0"/>
              </a:rPr>
              <a:t>Άλλο ένα θεατρικό εγχείρημα, για το οποίο προσποαθήσαμε και μοχθήσαμε πολύ, δρομολογήθηκε και υλοποιήθηκε.</a:t>
            </a:r>
          </a:p>
          <a:p>
            <a:pPr algn="just"/>
            <a:endParaRPr lang="el-GR" dirty="0">
              <a:solidFill>
                <a:srgbClr val="002060"/>
              </a:solidFill>
              <a:latin typeface="Times New Roman" panose="02020603050405020304" pitchFamily="18" charset="0"/>
              <a:cs typeface="Times New Roman" panose="02020603050405020304" pitchFamily="18" charset="0"/>
            </a:endParaRPr>
          </a:p>
          <a:p>
            <a:pPr algn="just"/>
            <a:r>
              <a:rPr lang="el-GR" dirty="0">
                <a:solidFill>
                  <a:srgbClr val="002060"/>
                </a:solidFill>
                <a:latin typeface="Times New Roman" panose="02020603050405020304" pitchFamily="18" charset="0"/>
                <a:cs typeface="Times New Roman" panose="02020603050405020304" pitchFamily="18" charset="0"/>
              </a:rPr>
              <a:t>Σείστηκε η Γη της Ταυρίδας το βράδυ της Τετάρτης 15/03/2017 και της Παρασκευής 17/03/2017 από τα παρατεταμένα χειροκροτήματα, τα ηχηρά, βροντερά και ειλικρινή «ζήτω» και «μπράβο», τα αληθινά, αβίαστα δάκρυα που βαθούλωναν τα πρόσωπα των θεατών, από τα έντονα συναισθήματα, την πνευματική λύτρωση, την ψυχική γαλήνευση, την πραγματική κάθαρση, που βίωσε το κοινό στις δύο ημέρες της πρεμιέρας των «ΤΡΩΑΔΩΝ» του Ευριπίδη, έργου με διαχρονικά μηνύματα, που ανέβηκε στη σκηνή του Κρατικού Ακαδημαϊκού Μουσικού Θεάτρου της Κριμαίας (Συμφερούπολη), σε σκηνοθεσία του γνωστού, διακεκριμένου Έλληνα σκηνοθέτη, θιασιώτη της κλασσικής προσέγγισης στο αρχαίο δράμα, Άγγελου Σιδεράτου. Ο λαός και η γη της Ταυρίδας κυριολεκτικά συγκλονίστηκαν από τα πανανθρώπινα, αντιπολεμικά και όσο ποτέ άλλοτε επίκαιρα μηνύματα του μεγάλου κλασσικού φιλόσοφου και ποιητή, του κατά τον Αριστοτέλη «τραγικότερου των τραγικών, από σκηνής φιλοσόφου», του Ευριπίδη. </a:t>
            </a: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9364799"/>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Рисунок 9" descr="D:\ГКЦ-NEW AND FINAL\Events\ТРОЯНКИ\фото Троянки\c_c6ff78c4cf98b693f9eeadeae0387e7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56181" y="729158"/>
            <a:ext cx="5446012" cy="544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202685" y="266676"/>
            <a:ext cx="5853731" cy="6370975"/>
          </a:xfrm>
          <a:prstGeom prst="rect">
            <a:avLst/>
          </a:prstGeom>
        </p:spPr>
        <p:txBody>
          <a:bodyPr wrap="square">
            <a:spAutoFit/>
          </a:bodyPr>
          <a:lstStyle/>
          <a:p>
            <a:pPr algn="just"/>
            <a:r>
              <a:rPr lang="el-GR" sz="2400" dirty="0">
                <a:solidFill>
                  <a:srgbClr val="002060"/>
                </a:solidFill>
                <a:latin typeface="Times New Roman" panose="02020603050405020304" pitchFamily="18" charset="0"/>
                <a:ea typeface="Times New Roman" panose="02020603050405020304" pitchFamily="18" charset="0"/>
              </a:rPr>
              <a:t>Ανάμεσα στους θεατές της πρεμιέρας στις 17/03 στην κατάμεστη αίθουσα τουν Θεάτρου, στο κοινό της οποίας αναγνωρίζουμε και πληθώρα ομογενών μας από διάφορες περιοχές της Κριμαϊκής, Χερσονήσου, ο καλός μας φίλος, αντιπρόεδρος της Κριμαίας, πρόεδρος του Οργανισμού Πολιτιστικής και Επιχειρηματικής Συνεργασίας και Φιλίας Ρωσίας-Ελλάδας-Κύπρου «Φιλία» Γκεόργκι Μουράντοβ, συγκλονισμένος, από τα έντονα συναισθήματα και ισχυρά μηνύματα του έργου, από το δυνατό, διαχρονικό κείμενο του αρχαίου κλασσικού, από τη σκηνοθετική προσέγγιση, τους παραλληλισμούς με το σήμερα, από τις ερμηνείες και απόδοση των συντελεστών.</a:t>
            </a:r>
            <a:endParaRPr lang="ru-RU" sz="2400" dirty="0"/>
          </a:p>
        </p:txBody>
      </p:sp>
    </p:spTree>
    <p:extLst>
      <p:ext uri="{BB962C8B-B14F-4D97-AF65-F5344CB8AC3E}">
        <p14:creationId xmlns:p14="http://schemas.microsoft.com/office/powerpoint/2010/main" val="3845151502"/>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_4d73afffa1e0adc8e14f02a1cb2e071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31088" y="634154"/>
            <a:ext cx="5659767" cy="565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872555"/>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9397" y="452718"/>
            <a:ext cx="9231437" cy="651687"/>
          </a:xfrm>
        </p:spPr>
        <p:txBody>
          <a:bodyPr/>
          <a:lstStyle/>
          <a:p>
            <a:pPr algn="ctr"/>
            <a:r>
              <a:rPr lang="el-GR" sz="3200" b="1" dirty="0">
                <a:solidFill>
                  <a:srgbClr val="002060"/>
                </a:solidFill>
                <a:latin typeface="Times New Roman" panose="02020603050405020304" pitchFamily="18" charset="0"/>
                <a:cs typeface="Times New Roman" panose="02020603050405020304" pitchFamily="18" charset="0"/>
              </a:rPr>
              <a:t>ΠΡΟΓΡΑΜΜΑΤΑ – ΔΡΑΣΤΗΡΙΟΤΗΤΑ</a:t>
            </a:r>
            <a:endParaRPr lang="ru-RU" dirty="0"/>
          </a:p>
        </p:txBody>
      </p:sp>
      <p:sp>
        <p:nvSpPr>
          <p:cNvPr id="4" name="Прямоугольник 3"/>
          <p:cNvSpPr/>
          <p:nvPr/>
        </p:nvSpPr>
        <p:spPr>
          <a:xfrm>
            <a:off x="1357115" y="1129588"/>
            <a:ext cx="8692738" cy="369332"/>
          </a:xfrm>
          <a:prstGeom prst="rect">
            <a:avLst/>
          </a:prstGeom>
        </p:spPr>
        <p:txBody>
          <a:bodyPr wrap="square">
            <a:spAutoFit/>
          </a:bodyPr>
          <a:lstStyle/>
          <a:p>
            <a:pPr algn="ctr"/>
            <a:r>
              <a:rPr lang="el-GR" b="1" i="1" u="sng" dirty="0">
                <a:solidFill>
                  <a:srgbClr val="0070C0"/>
                </a:solidFill>
                <a:latin typeface="Times New Roman" panose="02020603050405020304" pitchFamily="18" charset="0"/>
                <a:cs typeface="Times New Roman" panose="02020603050405020304" pitchFamily="18" charset="0"/>
              </a:rPr>
              <a:t>Ελληνική Λέσχη Διαλόγου και Επικοινωνίας «ΜΟΝΟ ΕΛΛΗΝΙΚΑ»</a:t>
            </a:r>
            <a:endParaRPr lang="ru-RU" dirty="0"/>
          </a:p>
        </p:txBody>
      </p:sp>
      <p:pic>
        <p:nvPicPr>
          <p:cNvPr id="17410" name="Рисунок 4" descr="http://www.thetoc.gr/images/articles/0/article_17576/upl534e2f2634f5c.jpg"/>
          <p:cNvPicPr>
            <a:picLocks noChangeAspect="1" noChangeArrowheads="1"/>
          </p:cNvPicPr>
          <p:nvPr/>
        </p:nvPicPr>
        <p:blipFill>
          <a:blip r:embed="rId2" cstate="email">
            <a:extLst>
              <a:ext uri="{28A0092B-C50C-407E-A947-70E740481C1C}">
                <a14:useLocalDpi xmlns:a14="http://schemas.microsoft.com/office/drawing/2010/main"/>
              </a:ext>
            </a:extLst>
          </a:blip>
          <a:srcRect r="-40" b="-43"/>
          <a:stretch>
            <a:fillRect/>
          </a:stretch>
        </p:blipFill>
        <p:spPr bwMode="auto">
          <a:xfrm>
            <a:off x="4055659" y="2000206"/>
            <a:ext cx="32956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P1080755_.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6025" y="3895107"/>
            <a:ext cx="3401263" cy="255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P1080766.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20504" y="3895108"/>
            <a:ext cx="3391004" cy="255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P1080737.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886181" y="3895107"/>
            <a:ext cx="3396643" cy="255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127460"/>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8079" y="714890"/>
            <a:ext cx="6676058" cy="461665"/>
          </a:xfrm>
          <a:prstGeom prst="rect">
            <a:avLst/>
          </a:prstGeom>
        </p:spPr>
        <p:txBody>
          <a:bodyPr wrap="none">
            <a:spAutoFit/>
          </a:bodyPr>
          <a:lstStyle/>
          <a:p>
            <a:r>
              <a:rPr lang="ru-RU" sz="2400" b="1" i="1" u="sng" dirty="0">
                <a:solidFill>
                  <a:srgbClr val="0070C0"/>
                </a:solidFill>
                <a:latin typeface="Times New Roman" panose="02020603050405020304" pitchFamily="18" charset="0"/>
                <a:cs typeface="Times New Roman" panose="02020603050405020304" pitchFamily="18" charset="0"/>
              </a:rPr>
              <a:t> </a:t>
            </a:r>
            <a:r>
              <a:rPr lang="en-US" sz="2400" b="1" i="1" u="sng" dirty="0">
                <a:solidFill>
                  <a:srgbClr val="0070C0"/>
                </a:solidFill>
                <a:latin typeface="Times New Roman" panose="02020603050405020304" pitchFamily="18" charset="0"/>
                <a:cs typeface="Times New Roman" panose="02020603050405020304" pitchFamily="18" charset="0"/>
              </a:rPr>
              <a:t>M</a:t>
            </a:r>
            <a:r>
              <a:rPr lang="el-GR" sz="2400" b="1" i="1" u="sng" dirty="0">
                <a:solidFill>
                  <a:srgbClr val="0070C0"/>
                </a:solidFill>
                <a:latin typeface="Times New Roman" panose="02020603050405020304" pitchFamily="18" charset="0"/>
                <a:cs typeface="Times New Roman" panose="02020603050405020304" pitchFamily="18" charset="0"/>
              </a:rPr>
              <a:t>aster-classes ελληνικού χορού και καλλιτεχνικών</a:t>
            </a:r>
            <a:endParaRPr lang="ru-RU" sz="2400" dirty="0"/>
          </a:p>
        </p:txBody>
      </p:sp>
      <p:pic>
        <p:nvPicPr>
          <p:cNvPr id="18434" name="Picture 2" descr="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11049" y="2493818"/>
            <a:ext cx="4296932" cy="291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97175" y="2493818"/>
            <a:ext cx="4531196" cy="291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0042844"/>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6698" y="97372"/>
            <a:ext cx="6615594" cy="830997"/>
          </a:xfrm>
          <a:prstGeom prst="rect">
            <a:avLst/>
          </a:prstGeom>
        </p:spPr>
        <p:txBody>
          <a:bodyPr wrap="none">
            <a:spAutoFit/>
          </a:bodyPr>
          <a:lstStyle/>
          <a:p>
            <a:r>
              <a:rPr lang="el-GR" sz="2400" b="1" i="1" u="sng" dirty="0">
                <a:solidFill>
                  <a:srgbClr val="0070C0"/>
                </a:solidFill>
                <a:latin typeface="Times New Roman" panose="02020603050405020304" pitchFamily="18" charset="0"/>
                <a:cs typeface="Times New Roman" panose="02020603050405020304" pitchFamily="18" charset="0"/>
              </a:rPr>
              <a:t>ΣΕΜΙΝΑΡΙΑ ΕΛΛΗΝΙΚΗΣ ΜΑΓΕΙΡΙΚΗΣ </a:t>
            </a:r>
            <a:endParaRPr lang="en-US" sz="2400" b="1" i="1" u="sng" dirty="0">
              <a:solidFill>
                <a:srgbClr val="0070C0"/>
              </a:solidFill>
              <a:latin typeface="Times New Roman" panose="02020603050405020304" pitchFamily="18" charset="0"/>
              <a:cs typeface="Times New Roman" panose="02020603050405020304" pitchFamily="18" charset="0"/>
            </a:endParaRPr>
          </a:p>
          <a:p>
            <a:r>
              <a:rPr lang="el-GR" sz="2400" b="1" i="1" u="sng" dirty="0">
                <a:solidFill>
                  <a:srgbClr val="0070C0"/>
                </a:solidFill>
                <a:latin typeface="Times New Roman" panose="02020603050405020304" pitchFamily="18" charset="0"/>
                <a:cs typeface="Times New Roman" panose="02020603050405020304" pitchFamily="18" charset="0"/>
              </a:rPr>
              <a:t>- MASTER-CLASSES ΓΙΑ ΠΑΙΔΙΑ ΣΤΗ ΜΟΣΧΑ</a:t>
            </a:r>
            <a:endParaRPr lang="ru-RU" sz="2400" dirty="0"/>
          </a:p>
        </p:txBody>
      </p:sp>
      <p:pic>
        <p:nvPicPr>
          <p:cNvPr id="19458" name="Picture 2" descr="P121001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1165" y="907510"/>
            <a:ext cx="3856754" cy="288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P120094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28125" y="933123"/>
            <a:ext cx="3840375" cy="288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P121002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18706" y="907510"/>
            <a:ext cx="2183957" cy="288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P120094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76479" y="4049486"/>
            <a:ext cx="3442667" cy="2604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P1200997"/>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629862" y="4049486"/>
            <a:ext cx="3672801" cy="275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7" descr="P120095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44794" y="4049486"/>
            <a:ext cx="1962457" cy="2604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041403"/>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rmAutofit fontScale="92500" lnSpcReduction="10000"/>
          </a:bodyPr>
          <a:lstStyle/>
          <a:p>
            <a:endParaRPr lang="ru-RU" dirty="0"/>
          </a:p>
          <a:p>
            <a:pPr marL="0" indent="0" algn="ctr">
              <a:buNone/>
            </a:pPr>
            <a:r>
              <a:rPr lang="el-GR" sz="28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Εκδηλώσεις, στις οποίες, μεταξύ άλλων, το χορευτικό συγκρότημα και η χορωδία του Κ.Ε.Π. συμμετείχαν με πρόγραμμα:</a:t>
            </a:r>
            <a:endParaRPr lang="en-US" sz="28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l-GR" dirty="0">
                <a:solidFill>
                  <a:srgbClr val="002060"/>
                </a:solidFill>
                <a:latin typeface="Times New Roman" panose="02020603050405020304" pitchFamily="18" charset="0"/>
                <a:cs typeface="Times New Roman" panose="02020603050405020304" pitchFamily="18" charset="0"/>
              </a:rPr>
              <a:t>Συμμετοχή στο 4ο Διεθνές  Φεστιβάλ  Διακοσμητικής Τέχνης «Αξέχαστες παραδόσεις-2011» στο καλλιτεχνικό-επιμορφωτικό πρόγραμμα με τίτλο «Το Στεφάνι της Ελλάδας», εκδήλωση -  «Ημέρα της Ελλάδας», Πινακοθήκης «Μπελιάγιεβο» της Μόσχας, 5 Ιανουαρίου 2012</a:t>
            </a:r>
          </a:p>
          <a:p>
            <a:pPr algn="just"/>
            <a:r>
              <a:rPr lang="el-GR" dirty="0">
                <a:solidFill>
                  <a:srgbClr val="002060"/>
                </a:solidFill>
                <a:latin typeface="Times New Roman" panose="02020603050405020304" pitchFamily="18" charset="0"/>
                <a:cs typeface="Times New Roman" panose="02020603050405020304" pitchFamily="18" charset="0"/>
              </a:rPr>
              <a:t>Καλλιτεχνική βραδιά «Απόψε διασκεδάζουμε ελληνικά», Οίκος Εθνοτήτων Μόσχας, 27 Ιανουαρίου 2012</a:t>
            </a:r>
          </a:p>
          <a:p>
            <a:pPr algn="just"/>
            <a:r>
              <a:rPr lang="el-GR" dirty="0">
                <a:solidFill>
                  <a:srgbClr val="002060"/>
                </a:solidFill>
                <a:latin typeface="Times New Roman" panose="02020603050405020304" pitchFamily="18" charset="0"/>
                <a:cs typeface="Times New Roman" panose="02020603050405020304" pitchFamily="18" charset="0"/>
              </a:rPr>
              <a:t>Συμμετοχή στη συναυλία της περίφημης Εθνικής Ακαδημαϊκής Ορχήστρας Παραδοσιακών Οργάνων Ρωσίας «ΟΣΙΠΩΦ» «Οι μελωδίες των φίλων.  Ελλάδα, Κύπρος, Ιταλία», Κρατική Αίθουσα Συναυλιών Τσαϊκόφσκι, 9 Φεβρουαρίου 2012</a:t>
            </a:r>
          </a:p>
          <a:p>
            <a:pPr algn="just"/>
            <a:r>
              <a:rPr lang="el-GR" dirty="0">
                <a:solidFill>
                  <a:srgbClr val="002060"/>
                </a:solidFill>
                <a:latin typeface="Times New Roman" panose="02020603050405020304" pitchFamily="18" charset="0"/>
                <a:cs typeface="Times New Roman" panose="02020603050405020304" pitchFamily="18" charset="0"/>
              </a:rPr>
              <a:t>Εορταστικές εκδηλώσεις, αφιερωμένες στις Εθνικές μας Επετείους, την 28η Οκτωβρίου και την 25η Μαρτίου</a:t>
            </a:r>
          </a:p>
          <a:p>
            <a:pPr algn="just"/>
            <a:r>
              <a:rPr lang="el-GR" dirty="0">
                <a:solidFill>
                  <a:srgbClr val="002060"/>
                </a:solidFill>
                <a:latin typeface="Times New Roman" panose="02020603050405020304" pitchFamily="18" charset="0"/>
                <a:cs typeface="Times New Roman" panose="02020603050405020304" pitchFamily="18" charset="0"/>
              </a:rPr>
              <a:t>Masterclass-παρουσίαση ελληνικών χορών από την καθηγήτρια χορού Τατιάνα Τσόρναγια, κινηματογράφος «Ζvezda», 30 Μαρτίου 2012</a:t>
            </a:r>
          </a:p>
          <a:p>
            <a:pPr algn="just"/>
            <a:r>
              <a:rPr lang="el-GR" dirty="0">
                <a:solidFill>
                  <a:srgbClr val="002060"/>
                </a:solidFill>
                <a:latin typeface="Times New Roman" panose="02020603050405020304" pitchFamily="18" charset="0"/>
                <a:cs typeface="Times New Roman" panose="02020603050405020304" pitchFamily="18" charset="0"/>
              </a:rPr>
              <a:t>Συμμετοχή στην έναρξη της πρώτης και της δεύτερης εβδομάδας ελληνικού κινηματογράφου, κινηματογράφος «HUDOZHESTVENNYI», 26 Μαρτίου 2012 και 29 Μαρτίου 2013 αντίστοιχα</a:t>
            </a:r>
          </a:p>
          <a:p>
            <a:pPr algn="just"/>
            <a:r>
              <a:rPr lang="el-GR" dirty="0">
                <a:solidFill>
                  <a:srgbClr val="002060"/>
                </a:solidFill>
                <a:latin typeface="Times New Roman" panose="02020603050405020304" pitchFamily="18" charset="0"/>
                <a:cs typeface="Times New Roman" panose="02020603050405020304" pitchFamily="18" charset="0"/>
              </a:rPr>
              <a:t>Master-class ελληνικού παραδοσιακού χορού στο πλαίσιο της Εβδομάδας Ελληνικού Πολιτισμού, 19-25 Μαρτίου 2015</a:t>
            </a:r>
          </a:p>
          <a:p>
            <a:pPr algn="just"/>
            <a:r>
              <a:rPr lang="el-GR" dirty="0">
                <a:solidFill>
                  <a:srgbClr val="002060"/>
                </a:solidFill>
                <a:latin typeface="Times New Roman" panose="02020603050405020304" pitchFamily="18" charset="0"/>
                <a:cs typeface="Times New Roman" panose="02020603050405020304" pitchFamily="18" charset="0"/>
              </a:rPr>
              <a:t>Θεατρικό δρώμενο-παρουσίαση ελληνικού παραδοσιακού γάμου στις εγκαταστάσεις της Βιβλιοθήκης «Νεκράσοβ», 3 Απριλίου 2015</a:t>
            </a:r>
          </a:p>
          <a:p>
            <a:pPr algn="just"/>
            <a:r>
              <a:rPr lang="el-GR" dirty="0">
                <a:solidFill>
                  <a:srgbClr val="002060"/>
                </a:solidFill>
                <a:latin typeface="Times New Roman" panose="02020603050405020304" pitchFamily="18" charset="0"/>
                <a:cs typeface="Times New Roman" panose="02020603050405020304" pitchFamily="18" charset="0"/>
              </a:rPr>
              <a:t>Συμμετοχή του Συγκροτήματος του Κέντρου Ελληνικού Πολιτισμού (Κ.Ε.Π.) στους εορτασμούς, στην πόλη Ουλιάνοβσκ, αφιερωμένους στα 70 χρόνια της Μεγάλης  Νίκης κατά του Φασισμού, 9-10 Μαΐου 2015</a:t>
            </a:r>
          </a:p>
          <a:p>
            <a:endParaRPr lang="ru-RU" dirty="0"/>
          </a:p>
        </p:txBody>
      </p:sp>
    </p:spTree>
    <p:extLst>
      <p:ext uri="{BB962C8B-B14F-4D97-AF65-F5344CB8AC3E}">
        <p14:creationId xmlns:p14="http://schemas.microsoft.com/office/powerpoint/2010/main" val="3800696907"/>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8757" y="267631"/>
            <a:ext cx="9345881" cy="830997"/>
          </a:xfrm>
          <a:prstGeom prst="rect">
            <a:avLst/>
          </a:prstGeom>
        </p:spPr>
        <p:txBody>
          <a:bodyPr wrap="square">
            <a:spAutoFit/>
          </a:bodyPr>
          <a:lstStyle/>
          <a:p>
            <a:pPr algn="ctr"/>
            <a:r>
              <a:rPr lang="el-GR" sz="2400" b="1" i="1" u="sng" dirty="0">
                <a:solidFill>
                  <a:srgbClr val="0070C0"/>
                </a:solidFill>
                <a:latin typeface="Times New Roman" panose="02020603050405020304" pitchFamily="18" charset="0"/>
                <a:cs typeface="Times New Roman" panose="02020603050405020304" pitchFamily="18" charset="0"/>
              </a:rPr>
              <a:t>ΔΡΑΣΤΗΡΙΟΤΗΤΑ – МАSTER-CLASS </a:t>
            </a:r>
          </a:p>
          <a:p>
            <a:pPr algn="ctr"/>
            <a:r>
              <a:rPr lang="el-GR" sz="2400" b="1" i="1" u="sng" dirty="0">
                <a:solidFill>
                  <a:srgbClr val="0070C0"/>
                </a:solidFill>
                <a:latin typeface="Times New Roman" panose="02020603050405020304" pitchFamily="18" charset="0"/>
                <a:cs typeface="Times New Roman" panose="02020603050405020304" pitchFamily="18" charset="0"/>
              </a:rPr>
              <a:t>ΚΟΥΚΛΑ ΜΕ ΕΛΛΗΝΙΚΗ ΠΑΡΑΔΟΣΙΑΚΗ ΕΝΔΥΜΑΣΙΑ</a:t>
            </a:r>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30791" y="1326109"/>
            <a:ext cx="3829488" cy="2554986"/>
          </a:xfrm>
          <a:prstGeom prst="rect">
            <a:avLst/>
          </a:prstGeom>
        </p:spPr>
      </p:pic>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2696" y="3985964"/>
            <a:ext cx="1905677" cy="2551402"/>
          </a:xfrm>
          <a:prstGeom prst="rect">
            <a:avLst/>
          </a:prstGeom>
        </p:spPr>
      </p:pic>
      <p:pic>
        <p:nvPicPr>
          <p:cNvPr id="21506" name="Picture 2" descr="c_0493436553e0b35c7691456c9b69b35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9789" y="1326109"/>
            <a:ext cx="4543487" cy="45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4622424"/>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0011" y="350759"/>
            <a:ext cx="10485912" cy="830997"/>
          </a:xfrm>
          <a:prstGeom prst="rect">
            <a:avLst/>
          </a:prstGeom>
        </p:spPr>
        <p:txBody>
          <a:bodyPr wrap="square">
            <a:spAutoFit/>
          </a:bodyPr>
          <a:lstStyle/>
          <a:p>
            <a:pPr algn="ctr"/>
            <a:r>
              <a:rPr lang="el-GR" sz="2400" b="1" i="1" u="sng" dirty="0">
                <a:solidFill>
                  <a:srgbClr val="0070C0"/>
                </a:solidFill>
                <a:latin typeface="Times New Roman" panose="02020603050405020304" pitchFamily="18" charset="0"/>
                <a:cs typeface="Times New Roman" panose="02020603050405020304" pitchFamily="18" charset="0"/>
              </a:rPr>
              <a:t>ΘΕΡΙΝΑ ΠΡΟΓΡΑΜΜΑΤΑ ΔΙΑΚΟΠΩΝ ΚΑΙ ΕΚΜΑΘΗΣΗΣ ΕΛΛΗΝΙΚΗΣ ΓΛΩΣΣΑΣ ΑΠΟ ΤΟ Κ.Ε.Π.</a:t>
            </a:r>
            <a:endParaRPr lang="ru-RU" sz="2400" dirty="0"/>
          </a:p>
        </p:txBody>
      </p:sp>
      <p:pic>
        <p:nvPicPr>
          <p:cNvPr id="20482" name="Picture 2" descr="https://scontent-a.xx.fbcdn.net/hphotos-xaf1/t1.0-9/1723559_1500264413533256_1983884289_n.jpg"/>
          <p:cNvPicPr>
            <a:picLocks noChangeAspect="1" noChangeArrowheads="1"/>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600117" y="1355375"/>
            <a:ext cx="3271239" cy="217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Рисунок 5" descr="C:\Users\Bonya\Documents\документы рабочего стола\SINETERIA\Программы\Ranch\Ranch Summer Camp Photos\ENRI\_MG_2630.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03630" y="3721757"/>
            <a:ext cx="3568669" cy="238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image-0"/>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95120" y="3721756"/>
            <a:ext cx="3176236" cy="238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8______________________"/>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274355" y="1366409"/>
            <a:ext cx="325755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7______________________________"/>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459994" y="3721755"/>
            <a:ext cx="1788411" cy="239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каливас1"/>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872299" y="1366409"/>
            <a:ext cx="2891508" cy="216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0202259"/>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031" name="Рисунок 1" descr="LOGO_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1381" y="0"/>
            <a:ext cx="1870240" cy="70830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9"/>
          <p:cNvSpPr>
            <a:spLocks noChangeArrowheads="1"/>
          </p:cNvSpPr>
          <p:nvPr/>
        </p:nvSpPr>
        <p:spPr bwMode="auto">
          <a:xfrm>
            <a:off x="116774" y="708304"/>
            <a:ext cx="119584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l-GR" alt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ΣΥΝΤΟΜΟΣ ΑΠΟΛΟΓΙΣΜΟΣ ΔΡΑΣΗΣ Κ.Ε.Π.  Α΄   6μήνου 2018</a:t>
            </a:r>
          </a:p>
        </p:txBody>
      </p:sp>
      <p:graphicFrame>
        <p:nvGraphicFramePr>
          <p:cNvPr id="3" name="Таблица 2"/>
          <p:cNvGraphicFramePr>
            <a:graphicFrameLocks noGrp="1"/>
          </p:cNvGraphicFramePr>
          <p:nvPr>
            <p:extLst>
              <p:ext uri="{D42A27DB-BD31-4B8C-83A1-F6EECF244321}">
                <p14:modId xmlns:p14="http://schemas.microsoft.com/office/powerpoint/2010/main" val="3239555016"/>
              </p:ext>
            </p:extLst>
          </p:nvPr>
        </p:nvGraphicFramePr>
        <p:xfrm>
          <a:off x="116774" y="1169969"/>
          <a:ext cx="11958452" cy="6096000"/>
        </p:xfrm>
        <a:graphic>
          <a:graphicData uri="http://schemas.openxmlformats.org/drawingml/2006/table">
            <a:tbl>
              <a:tblPr firstRow="1" firstCol="1" bandRow="1"/>
              <a:tblGrid>
                <a:gridCol w="4668982">
                  <a:extLst>
                    <a:ext uri="{9D8B030D-6E8A-4147-A177-3AD203B41FA5}">
                      <a16:colId xmlns:a16="http://schemas.microsoft.com/office/drawing/2014/main" val="20000"/>
                    </a:ext>
                  </a:extLst>
                </a:gridCol>
                <a:gridCol w="7289470">
                  <a:extLst>
                    <a:ext uri="{9D8B030D-6E8A-4147-A177-3AD203B41FA5}">
                      <a16:colId xmlns:a16="http://schemas.microsoft.com/office/drawing/2014/main" val="20001"/>
                    </a:ext>
                  </a:extLst>
                </a:gridCol>
              </a:tblGrid>
              <a:tr h="227521">
                <a:tc>
                  <a:txBody>
                    <a:bodyPr/>
                    <a:lstStyle/>
                    <a:p>
                      <a:pPr algn="ctr">
                        <a:spcAft>
                          <a:spcPts val="0"/>
                        </a:spcAft>
                      </a:pPr>
                      <a:r>
                        <a:rPr lang="el-GR" sz="1600" b="1" dirty="0">
                          <a:solidFill>
                            <a:srgbClr val="002060"/>
                          </a:solidFill>
                          <a:effectLst/>
                          <a:latin typeface="Times New Roman" panose="02020603050405020304" pitchFamily="18" charset="0"/>
                          <a:ea typeface="Calibri" panose="020F0502020204030204" pitchFamily="34" charset="0"/>
                        </a:rPr>
                        <a:t>ΚΑΤΗΓΟΡΙΑ ΔΡΑΣΤΗΡΙΟΤΗΤΑΣ</a:t>
                      </a:r>
                      <a:endParaRPr lang="ru-RU" sz="1600" dirty="0">
                        <a:solidFill>
                          <a:srgbClr val="002060"/>
                        </a:solidFill>
                        <a:effectLst/>
                        <a:latin typeface="Times New Roman" panose="02020603050405020304" pitchFamily="18" charset="0"/>
                        <a:ea typeface="Times New Roman" panose="02020603050405020304" pitchFamily="18" charset="0"/>
                      </a:endParaRPr>
                    </a:p>
                  </a:txBody>
                  <a:tcPr marL="36450" marR="36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dirty="0">
                          <a:solidFill>
                            <a:srgbClr val="002060"/>
                          </a:solidFill>
                          <a:effectLst/>
                          <a:latin typeface="Times New Roman" panose="02020603050405020304" pitchFamily="18" charset="0"/>
                          <a:ea typeface="Calibri" panose="020F0502020204030204" pitchFamily="34" charset="0"/>
                        </a:rPr>
                        <a:t>ΑΡΙΘΜΗΤΙΚΟΙ ΔΕΙΚΤΕΣ ΔΡΑΣΕΩΝ</a:t>
                      </a:r>
                      <a:endParaRPr lang="ru-RU" sz="1600" dirty="0">
                        <a:solidFill>
                          <a:srgbClr val="002060"/>
                        </a:solidFill>
                        <a:effectLst/>
                        <a:latin typeface="Times New Roman" panose="02020603050405020304" pitchFamily="18" charset="0"/>
                        <a:ea typeface="Times New Roman" panose="02020603050405020304" pitchFamily="18" charset="0"/>
                      </a:endParaRPr>
                    </a:p>
                  </a:txBody>
                  <a:tcPr marL="36450" marR="36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60510">
                <a:tc>
                  <a:txBody>
                    <a:bodyPr/>
                    <a:lstStyle/>
                    <a:p>
                      <a:pPr>
                        <a:spcAft>
                          <a:spcPts val="0"/>
                        </a:spcAft>
                      </a:pPr>
                      <a:r>
                        <a:rPr lang="el-GR" sz="1600" b="1" dirty="0">
                          <a:solidFill>
                            <a:srgbClr val="002060"/>
                          </a:solidFill>
                          <a:effectLst/>
                          <a:latin typeface="Times New Roman" panose="02020603050405020304" pitchFamily="18" charset="0"/>
                          <a:ea typeface="Calibri" panose="020F0502020204030204" pitchFamily="34" charset="0"/>
                        </a:rPr>
                        <a:t>ΜΑΘΗΜΑΤΑ ΕΛΛΗΝΙΚΗΣ ΓΛΩΣΣΑΣ</a:t>
                      </a:r>
                      <a:endParaRPr lang="ru-RU" sz="1600" dirty="0">
                        <a:solidFill>
                          <a:srgbClr val="002060"/>
                        </a:solidFill>
                        <a:effectLst/>
                        <a:latin typeface="Times New Roman" panose="02020603050405020304" pitchFamily="18" charset="0"/>
                        <a:ea typeface="Times New Roman" panose="02020603050405020304" pitchFamily="18" charset="0"/>
                      </a:endParaRPr>
                    </a:p>
                    <a:p>
                      <a:pPr algn="ctr">
                        <a:spcAft>
                          <a:spcPts val="0"/>
                        </a:spcAft>
                      </a:pPr>
                      <a:r>
                        <a:rPr lang="el-GR" sz="1600" b="1" dirty="0">
                          <a:solidFill>
                            <a:srgbClr val="002060"/>
                          </a:solidFill>
                          <a:effectLst/>
                          <a:latin typeface="Times New Roman" panose="02020603050405020304" pitchFamily="18" charset="0"/>
                          <a:ea typeface="Calibri" panose="020F0502020204030204" pitchFamily="34" charset="0"/>
                        </a:rPr>
                        <a:t> </a:t>
                      </a:r>
                      <a:endParaRPr lang="ru-RU" sz="1600" dirty="0">
                        <a:solidFill>
                          <a:srgbClr val="002060"/>
                        </a:solidFill>
                        <a:effectLst/>
                        <a:latin typeface="Times New Roman" panose="02020603050405020304" pitchFamily="18" charset="0"/>
                        <a:ea typeface="Times New Roman" panose="02020603050405020304" pitchFamily="18" charset="0"/>
                      </a:endParaRPr>
                    </a:p>
                    <a:p>
                      <a:pPr algn="just">
                        <a:spcAft>
                          <a:spcPts val="0"/>
                        </a:spcAft>
                      </a:pPr>
                      <a:r>
                        <a:rPr lang="el-GR" sz="1600" i="1" dirty="0">
                          <a:solidFill>
                            <a:srgbClr val="002060"/>
                          </a:solidFill>
                          <a:effectLst/>
                          <a:latin typeface="Times New Roman" panose="02020603050405020304" pitchFamily="18" charset="0"/>
                          <a:ea typeface="Calibri" panose="020F0502020204030204" pitchFamily="34" charset="0"/>
                        </a:rPr>
                        <a:t>Τον Μάρτιο του 2014 εντάξαμε την ελληνική γλώσσα στο εκπαιδευτικό πρόγραμμα του Ορθόδοξου Γυμνασίου «Μητροπολίτης Πλάτων», που εδράζει στις εγκαταστάσεις του Μοναστηρίου του Αγίου Νικολάου της Μόσχας. Το Φεβρουάριο του 2015, στο πλαίσιο επίσημης επίσκεψής της στη Μόσχα, κατόπιν πρωτοβουλίας του Κ.Ε.Π., το Γυμνάσιο επισκέφθηκε η πρώτη κυρία της Κύπρου, η σύζυγος του προέδρου της χώρας κα Άντρυ Αναστασιάδου, κατόπιν πρόσκλησης της οποίας τον Ιούλιο του 2015 επισκέφθηκαν την Κύπρο 19 μαθητές και καθηγητές του Γυμνασίου και είχαν τη δυνατότητα άμεσης επαφής και γνωριμίας με τη γλώσσα και την ιστορία του τόπου. Το Σεπτέμβριο του 2014 λειτούργησε νέα εστία διδασκαλίας της ελληνικής γλώσσας στο Γυμνάσιο «Ελλάδα», στο εκπαιδευτικό πρόγραμμα του οποίου η ελληνική εντάχθηκε, για τους μαθητές του Γυμνασίου, το Φεβρουάριο του 2017.</a:t>
                      </a:r>
                      <a:endParaRPr lang="ru-RU" sz="1600" dirty="0">
                        <a:solidFill>
                          <a:srgbClr val="002060"/>
                        </a:solidFill>
                        <a:effectLst/>
                        <a:latin typeface="Times New Roman" panose="02020603050405020304" pitchFamily="18" charset="0"/>
                        <a:ea typeface="Times New Roman" panose="02020603050405020304" pitchFamily="18" charset="0"/>
                      </a:endParaRPr>
                    </a:p>
                    <a:p>
                      <a:pPr algn="just">
                        <a:spcAft>
                          <a:spcPts val="0"/>
                        </a:spcAft>
                      </a:pPr>
                      <a:r>
                        <a:rPr lang="el-GR" sz="1600" i="1" dirty="0">
                          <a:solidFill>
                            <a:srgbClr val="002060"/>
                          </a:solidFill>
                          <a:effectLst/>
                          <a:latin typeface="Times New Roman" panose="02020603050405020304" pitchFamily="18" charset="0"/>
                          <a:ea typeface="Calibri" panose="020F0502020204030204" pitchFamily="34" charset="0"/>
                        </a:rPr>
                        <a:t>Τον Σεπτέμβριο του 2017 εντάξαμε την ελληνική γλώσσα στο Ορθόδοξο Πανεπιστήμιο Αννθρωπιστικών Σπουδών «Άγιος Τύχων» (μετά από επαφές 3ετίας).</a:t>
                      </a:r>
                      <a:endParaRPr lang="ru-RU" sz="1600" dirty="0">
                        <a:solidFill>
                          <a:srgbClr val="002060"/>
                        </a:solidFill>
                        <a:effectLst/>
                        <a:latin typeface="Times New Roman" panose="02020603050405020304" pitchFamily="18" charset="0"/>
                        <a:ea typeface="Times New Roman" panose="02020603050405020304" pitchFamily="18" charset="0"/>
                      </a:endParaRPr>
                    </a:p>
                    <a:p>
                      <a:pPr algn="ctr">
                        <a:spcAft>
                          <a:spcPts val="0"/>
                        </a:spcAft>
                      </a:pPr>
                      <a:r>
                        <a:rPr lang="el-GR" sz="1600" b="1" dirty="0">
                          <a:solidFill>
                            <a:srgbClr val="002060"/>
                          </a:solidFill>
                          <a:effectLst/>
                          <a:latin typeface="Times New Roman" panose="02020603050405020304" pitchFamily="18" charset="0"/>
                          <a:ea typeface="Calibri" panose="020F0502020204030204" pitchFamily="34" charset="0"/>
                        </a:rPr>
                        <a:t> </a:t>
                      </a:r>
                      <a:endParaRPr lang="ru-RU" sz="1600" dirty="0">
                        <a:solidFill>
                          <a:srgbClr val="002060"/>
                        </a:solidFill>
                        <a:effectLst/>
                        <a:latin typeface="Times New Roman" panose="02020603050405020304" pitchFamily="18" charset="0"/>
                        <a:ea typeface="Times New Roman" panose="02020603050405020304" pitchFamily="18" charset="0"/>
                      </a:endParaRPr>
                    </a:p>
                    <a:p>
                      <a:pPr algn="just">
                        <a:spcAft>
                          <a:spcPts val="0"/>
                        </a:spcAft>
                      </a:pPr>
                      <a:r>
                        <a:rPr lang="el-GR" sz="1600" b="1" dirty="0">
                          <a:solidFill>
                            <a:srgbClr val="002060"/>
                          </a:solidFill>
                          <a:effectLst/>
                          <a:latin typeface="Times New Roman" panose="02020603050405020304" pitchFamily="18" charset="0"/>
                          <a:ea typeface="Calibri" panose="020F0502020204030204" pitchFamily="34" charset="0"/>
                        </a:rPr>
                        <a:t> </a:t>
                      </a:r>
                      <a:endParaRPr lang="ru-RU" sz="1600" dirty="0">
                        <a:solidFill>
                          <a:srgbClr val="002060"/>
                        </a:solidFill>
                        <a:effectLst/>
                        <a:latin typeface="Times New Roman" panose="02020603050405020304" pitchFamily="18" charset="0"/>
                        <a:ea typeface="Times New Roman" panose="02020603050405020304" pitchFamily="18" charset="0"/>
                      </a:endParaRPr>
                    </a:p>
                  </a:txBody>
                  <a:tcPr marL="36450" marR="36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i="1" dirty="0">
                          <a:solidFill>
                            <a:srgbClr val="C00000"/>
                          </a:solidFill>
                          <a:effectLst/>
                          <a:latin typeface="Times New Roman" panose="02020603050405020304" pitchFamily="18" charset="0"/>
                          <a:ea typeface="Calibri" panose="020F0502020204030204" pitchFamily="34" charset="0"/>
                        </a:rPr>
                        <a:t>Με αμείωτο το ενδιαφέρον εκ μέρους του κοινού, Ελλήνων και Φιλελλήνων, για για δέκατη τρίτη συνεχή ακαδημαϊκή χρονιά (2017-2018) η διδασκαλία γλώσσας πραγματοποιείται  σε καθημερινή βάση σε έντεκα (11) ακαδημαϊκές εστίες της ρωσικής πρωτεύουσας (λειτουργούν 25 τμήματα ελληνικής γλώσσας), και συγκεκριμένα:</a:t>
                      </a:r>
                      <a:endParaRPr lang="ru-RU" sz="1600" dirty="0">
                        <a:solidFill>
                          <a:srgbClr val="C0000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l-GR" sz="1600" dirty="0">
                          <a:solidFill>
                            <a:srgbClr val="C00000"/>
                          </a:solidFill>
                          <a:effectLst/>
                          <a:latin typeface="Times New Roman" panose="02020603050405020304" pitchFamily="18" charset="0"/>
                          <a:ea typeface="Calibri" panose="020F0502020204030204" pitchFamily="34" charset="0"/>
                        </a:rPr>
                        <a:t>Βιβλιοθήκη Ξένης Λογοτεχνίας Νο 174 «Δάντε Αλιγκέρι» (</a:t>
                      </a:r>
                      <a:r>
                        <a:rPr lang="en-US" sz="1600" dirty="0">
                          <a:solidFill>
                            <a:srgbClr val="C00000"/>
                          </a:solidFill>
                          <a:effectLst/>
                          <a:latin typeface="Times New Roman" panose="02020603050405020304" pitchFamily="18" charset="0"/>
                          <a:ea typeface="Calibri" panose="020F0502020204030204" pitchFamily="34" charset="0"/>
                        </a:rPr>
                        <a:t>metro station</a:t>
                      </a:r>
                      <a:r>
                        <a:rPr lang="el-GR" sz="1600" dirty="0">
                          <a:solidFill>
                            <a:srgbClr val="C00000"/>
                          </a:solidFill>
                          <a:effectLst/>
                          <a:latin typeface="Times New Roman" panose="02020603050405020304" pitchFamily="18" charset="0"/>
                          <a:ea typeface="Calibri" panose="020F0502020204030204" pitchFamily="34" charset="0"/>
                        </a:rPr>
                        <a:t> “</a:t>
                      </a:r>
                      <a:r>
                        <a:rPr lang="en-US" sz="1600" dirty="0" err="1">
                          <a:solidFill>
                            <a:srgbClr val="C00000"/>
                          </a:solidFill>
                          <a:effectLst/>
                          <a:latin typeface="Times New Roman" panose="02020603050405020304" pitchFamily="18" charset="0"/>
                          <a:ea typeface="Calibri" panose="020F0502020204030204" pitchFamily="34" charset="0"/>
                        </a:rPr>
                        <a:t>Universitet</a:t>
                      </a:r>
                      <a:r>
                        <a:rPr lang="el-GR" sz="1600" dirty="0">
                          <a:solidFill>
                            <a:srgbClr val="C00000"/>
                          </a:solidFill>
                          <a:effectLst/>
                          <a:latin typeface="Times New Roman" panose="02020603050405020304" pitchFamily="18" charset="0"/>
                          <a:ea typeface="Calibri" panose="020F0502020204030204" pitchFamily="34" charset="0"/>
                        </a:rPr>
                        <a:t>”)</a:t>
                      </a:r>
                      <a:endParaRPr lang="ru-RU" sz="1600" dirty="0">
                        <a:solidFill>
                          <a:srgbClr val="C0000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l-GR" sz="1600" dirty="0">
                          <a:solidFill>
                            <a:srgbClr val="C00000"/>
                          </a:solidFill>
                          <a:effectLst/>
                          <a:latin typeface="Times New Roman" panose="02020603050405020304" pitchFamily="18" charset="0"/>
                          <a:ea typeface="Calibri" panose="020F0502020204030204" pitchFamily="34" charset="0"/>
                        </a:rPr>
                        <a:t>Ναός Αγίου Πέτρου και Παύλου (</a:t>
                      </a:r>
                      <a:r>
                        <a:rPr lang="en-US" sz="1600" dirty="0">
                          <a:solidFill>
                            <a:srgbClr val="C00000"/>
                          </a:solidFill>
                          <a:effectLst/>
                          <a:latin typeface="Times New Roman" panose="02020603050405020304" pitchFamily="18" charset="0"/>
                          <a:ea typeface="Calibri" panose="020F0502020204030204" pitchFamily="34" charset="0"/>
                        </a:rPr>
                        <a:t>metro station</a:t>
                      </a:r>
                      <a:r>
                        <a:rPr lang="el-GR" sz="1600" dirty="0">
                          <a:solidFill>
                            <a:srgbClr val="C00000"/>
                          </a:solidFill>
                          <a:effectLst/>
                          <a:latin typeface="Times New Roman" panose="02020603050405020304" pitchFamily="18" charset="0"/>
                          <a:ea typeface="Calibri" panose="020F0502020204030204" pitchFamily="34" charset="0"/>
                        </a:rPr>
                        <a:t> “</a:t>
                      </a:r>
                      <a:r>
                        <a:rPr lang="en-US" sz="1600" dirty="0" err="1">
                          <a:solidFill>
                            <a:srgbClr val="C00000"/>
                          </a:solidFill>
                          <a:effectLst/>
                          <a:latin typeface="Times New Roman" panose="02020603050405020304" pitchFamily="18" charset="0"/>
                          <a:ea typeface="Calibri" panose="020F0502020204030204" pitchFamily="34" charset="0"/>
                        </a:rPr>
                        <a:t>Krasnye</a:t>
                      </a:r>
                      <a:r>
                        <a:rPr lang="en-US" sz="1600" dirty="0">
                          <a:solidFill>
                            <a:srgbClr val="C00000"/>
                          </a:solidFill>
                          <a:effectLst/>
                          <a:latin typeface="Times New Roman" panose="02020603050405020304" pitchFamily="18" charset="0"/>
                          <a:ea typeface="Calibri" panose="020F0502020204030204" pitchFamily="34" charset="0"/>
                        </a:rPr>
                        <a:t> </a:t>
                      </a:r>
                      <a:r>
                        <a:rPr lang="en-US" sz="1600" dirty="0" err="1">
                          <a:solidFill>
                            <a:srgbClr val="C00000"/>
                          </a:solidFill>
                          <a:effectLst/>
                          <a:latin typeface="Times New Roman" panose="02020603050405020304" pitchFamily="18" charset="0"/>
                          <a:ea typeface="Calibri" panose="020F0502020204030204" pitchFamily="34" charset="0"/>
                        </a:rPr>
                        <a:t>vorota</a:t>
                      </a:r>
                      <a:r>
                        <a:rPr lang="el-GR" sz="1600" dirty="0">
                          <a:solidFill>
                            <a:srgbClr val="C00000"/>
                          </a:solidFill>
                          <a:effectLst/>
                          <a:latin typeface="Times New Roman" panose="02020603050405020304" pitchFamily="18" charset="0"/>
                          <a:ea typeface="Calibri" panose="020F0502020204030204" pitchFamily="34" charset="0"/>
                        </a:rPr>
                        <a:t>”)</a:t>
                      </a:r>
                      <a:endParaRPr lang="ru-RU" sz="1600" dirty="0">
                        <a:solidFill>
                          <a:srgbClr val="C0000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sz="1600" dirty="0">
                          <a:solidFill>
                            <a:srgbClr val="C00000"/>
                          </a:solidFill>
                          <a:effectLst/>
                          <a:latin typeface="Times New Roman" panose="02020603050405020304" pitchFamily="18" charset="0"/>
                          <a:ea typeface="Calibri" panose="020F0502020204030204" pitchFamily="34" charset="0"/>
                        </a:rPr>
                        <a:t>Να</a:t>
                      </a:r>
                      <a:r>
                        <a:rPr lang="en-US" sz="1600" dirty="0" err="1">
                          <a:solidFill>
                            <a:srgbClr val="C00000"/>
                          </a:solidFill>
                          <a:effectLst/>
                          <a:latin typeface="Times New Roman" panose="02020603050405020304" pitchFamily="18" charset="0"/>
                          <a:ea typeface="Calibri" panose="020F0502020204030204" pitchFamily="34" charset="0"/>
                        </a:rPr>
                        <a:t>ός</a:t>
                      </a:r>
                      <a:r>
                        <a:rPr lang="en-US" sz="1600" dirty="0">
                          <a:solidFill>
                            <a:srgbClr val="C00000"/>
                          </a:solidFill>
                          <a:effectLst/>
                          <a:latin typeface="Times New Roman" panose="02020603050405020304" pitchFamily="18" charset="0"/>
                          <a:ea typeface="Calibri" panose="020F0502020204030204" pitchFamily="34" charset="0"/>
                        </a:rPr>
                        <a:t> </a:t>
                      </a:r>
                      <a:r>
                        <a:rPr lang="en-US" sz="1600" dirty="0" err="1">
                          <a:solidFill>
                            <a:srgbClr val="C00000"/>
                          </a:solidFill>
                          <a:effectLst/>
                          <a:latin typeface="Times New Roman" panose="02020603050405020304" pitchFamily="18" charset="0"/>
                          <a:ea typeface="Calibri" panose="020F0502020204030204" pitchFamily="34" charset="0"/>
                        </a:rPr>
                        <a:t>Θεοτόκου</a:t>
                      </a:r>
                      <a:r>
                        <a:rPr lang="en-US" sz="1600" dirty="0">
                          <a:solidFill>
                            <a:srgbClr val="C00000"/>
                          </a:solidFill>
                          <a:effectLst/>
                          <a:latin typeface="Times New Roman" panose="02020603050405020304" pitchFamily="18" charset="0"/>
                          <a:ea typeface="Calibri" panose="020F0502020204030204" pitchFamily="34" charset="0"/>
                        </a:rPr>
                        <a:t>, (metro station «</a:t>
                      </a:r>
                      <a:r>
                        <a:rPr lang="en-US" sz="1600" dirty="0" err="1">
                          <a:solidFill>
                            <a:srgbClr val="C00000"/>
                          </a:solidFill>
                          <a:effectLst/>
                          <a:latin typeface="Times New Roman" panose="02020603050405020304" pitchFamily="18" charset="0"/>
                          <a:ea typeface="Calibri" panose="020F0502020204030204" pitchFamily="34" charset="0"/>
                        </a:rPr>
                        <a:t>Botanicheskyi</a:t>
                      </a:r>
                      <a:r>
                        <a:rPr lang="en-US" sz="1600" dirty="0">
                          <a:solidFill>
                            <a:srgbClr val="C00000"/>
                          </a:solidFill>
                          <a:effectLst/>
                          <a:latin typeface="Times New Roman" panose="02020603050405020304" pitchFamily="18" charset="0"/>
                          <a:ea typeface="Calibri" panose="020F0502020204030204" pitchFamily="34" charset="0"/>
                        </a:rPr>
                        <a:t> sad»),</a:t>
                      </a:r>
                      <a:endParaRPr lang="ru-RU" sz="1600" dirty="0">
                        <a:solidFill>
                          <a:srgbClr val="C0000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l-GR" sz="1600" dirty="0">
                          <a:solidFill>
                            <a:srgbClr val="C00000"/>
                          </a:solidFill>
                          <a:effectLst/>
                          <a:latin typeface="Times New Roman" panose="02020603050405020304" pitchFamily="18" charset="0"/>
                          <a:ea typeface="Calibri" panose="020F0502020204030204" pitchFamily="34" charset="0"/>
                        </a:rPr>
                        <a:t>Κρατική Παιδική Βιβλιοθήκη της Ρωσίας, (</a:t>
                      </a:r>
                      <a:r>
                        <a:rPr lang="en-US" sz="1600" dirty="0">
                          <a:solidFill>
                            <a:srgbClr val="C00000"/>
                          </a:solidFill>
                          <a:effectLst/>
                          <a:latin typeface="Times New Roman" panose="02020603050405020304" pitchFamily="18" charset="0"/>
                          <a:ea typeface="Calibri" panose="020F0502020204030204" pitchFamily="34" charset="0"/>
                        </a:rPr>
                        <a:t>metro station</a:t>
                      </a:r>
                      <a:r>
                        <a:rPr lang="el-GR" sz="1600" dirty="0">
                          <a:solidFill>
                            <a:srgbClr val="C00000"/>
                          </a:solidFill>
                          <a:effectLst/>
                          <a:latin typeface="Times New Roman" panose="02020603050405020304" pitchFamily="18" charset="0"/>
                          <a:ea typeface="Calibri" panose="020F0502020204030204" pitchFamily="34" charset="0"/>
                        </a:rPr>
                        <a:t> “</a:t>
                      </a:r>
                      <a:r>
                        <a:rPr lang="en-US" sz="1600" dirty="0" err="1">
                          <a:solidFill>
                            <a:srgbClr val="C00000"/>
                          </a:solidFill>
                          <a:effectLst/>
                          <a:latin typeface="Times New Roman" panose="02020603050405020304" pitchFamily="18" charset="0"/>
                          <a:ea typeface="Calibri" panose="020F0502020204030204" pitchFamily="34" charset="0"/>
                        </a:rPr>
                        <a:t>Okyabrskaya</a:t>
                      </a:r>
                      <a:r>
                        <a:rPr lang="el-GR" sz="1600" dirty="0">
                          <a:solidFill>
                            <a:srgbClr val="C00000"/>
                          </a:solidFill>
                          <a:effectLst/>
                          <a:latin typeface="Times New Roman" panose="02020603050405020304" pitchFamily="18" charset="0"/>
                          <a:ea typeface="Calibri" panose="020F0502020204030204" pitchFamily="34" charset="0"/>
                        </a:rPr>
                        <a:t>”) </a:t>
                      </a:r>
                      <a:endParaRPr lang="ru-RU" sz="1600" dirty="0">
                        <a:solidFill>
                          <a:srgbClr val="C0000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l-GR" sz="1600" i="1" dirty="0">
                          <a:solidFill>
                            <a:srgbClr val="C00000"/>
                          </a:solidFill>
                          <a:effectLst/>
                          <a:latin typeface="Times New Roman" panose="02020603050405020304" pitchFamily="18" charset="0"/>
                          <a:ea typeface="Calibri" panose="020F0502020204030204" pitchFamily="34" charset="0"/>
                        </a:rPr>
                        <a:t>Διεθνές Ίδρυμα Σλαβικής Γραφής και Πολιτισμού, </a:t>
                      </a:r>
                      <a:r>
                        <a:rPr lang="el-GR" sz="1600" dirty="0">
                          <a:solidFill>
                            <a:srgbClr val="C00000"/>
                          </a:solidFill>
                          <a:effectLst/>
                          <a:latin typeface="Times New Roman" panose="02020603050405020304" pitchFamily="18" charset="0"/>
                          <a:ea typeface="Calibri" panose="020F0502020204030204" pitchFamily="34" charset="0"/>
                        </a:rPr>
                        <a:t>(</a:t>
                      </a:r>
                      <a:r>
                        <a:rPr lang="en-US" sz="1600" dirty="0">
                          <a:solidFill>
                            <a:srgbClr val="C00000"/>
                          </a:solidFill>
                          <a:effectLst/>
                          <a:latin typeface="Times New Roman" panose="02020603050405020304" pitchFamily="18" charset="0"/>
                          <a:ea typeface="Calibri" panose="020F0502020204030204" pitchFamily="34" charset="0"/>
                        </a:rPr>
                        <a:t>metro station</a:t>
                      </a:r>
                      <a:r>
                        <a:rPr lang="el-GR" sz="1600" dirty="0">
                          <a:solidFill>
                            <a:srgbClr val="C00000"/>
                          </a:solidFill>
                          <a:effectLst/>
                          <a:latin typeface="Times New Roman" panose="02020603050405020304" pitchFamily="18" charset="0"/>
                          <a:ea typeface="Calibri" panose="020F0502020204030204" pitchFamily="34" charset="0"/>
                        </a:rPr>
                        <a:t> “</a:t>
                      </a:r>
                      <a:r>
                        <a:rPr lang="en-US" sz="1600" dirty="0" err="1">
                          <a:solidFill>
                            <a:srgbClr val="C00000"/>
                          </a:solidFill>
                          <a:effectLst/>
                          <a:latin typeface="Times New Roman" panose="02020603050405020304" pitchFamily="18" charset="0"/>
                          <a:ea typeface="Calibri" panose="020F0502020204030204" pitchFamily="34" charset="0"/>
                        </a:rPr>
                        <a:t>Novokuznetskaya</a:t>
                      </a:r>
                      <a:r>
                        <a:rPr lang="el-GR" sz="1600" dirty="0">
                          <a:solidFill>
                            <a:srgbClr val="C00000"/>
                          </a:solidFill>
                          <a:effectLst/>
                          <a:latin typeface="Times New Roman" panose="02020603050405020304" pitchFamily="18" charset="0"/>
                          <a:ea typeface="Calibri" panose="020F0502020204030204" pitchFamily="34" charset="0"/>
                        </a:rPr>
                        <a:t>”, “</a:t>
                      </a:r>
                      <a:r>
                        <a:rPr lang="en-US" sz="1600" dirty="0" err="1">
                          <a:solidFill>
                            <a:srgbClr val="C00000"/>
                          </a:solidFill>
                          <a:effectLst/>
                          <a:latin typeface="Times New Roman" panose="02020603050405020304" pitchFamily="18" charset="0"/>
                          <a:ea typeface="Calibri" panose="020F0502020204030204" pitchFamily="34" charset="0"/>
                        </a:rPr>
                        <a:t>Tretyakovskaya</a:t>
                      </a:r>
                      <a:r>
                        <a:rPr lang="el-GR" sz="1600" dirty="0">
                          <a:solidFill>
                            <a:srgbClr val="C00000"/>
                          </a:solidFill>
                          <a:effectLst/>
                          <a:latin typeface="Times New Roman" panose="02020603050405020304" pitchFamily="18" charset="0"/>
                          <a:ea typeface="Calibri" panose="020F0502020204030204" pitchFamily="34" charset="0"/>
                        </a:rPr>
                        <a:t>”)</a:t>
                      </a:r>
                      <a:endParaRPr lang="ru-RU" sz="1600" dirty="0">
                        <a:solidFill>
                          <a:srgbClr val="C0000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l-GR" sz="1600" i="1" dirty="0">
                          <a:solidFill>
                            <a:srgbClr val="C00000"/>
                          </a:solidFill>
                          <a:effectLst/>
                          <a:latin typeface="Times New Roman" panose="02020603050405020304" pitchFamily="18" charset="0"/>
                          <a:ea typeface="Calibri" panose="020F0502020204030204" pitchFamily="34" charset="0"/>
                        </a:rPr>
                        <a:t>Ναός Ζωοδόχου Πηγής στο Σβίμπλοβο, Ορθόδοξο Σχολείο </a:t>
                      </a:r>
                      <a:r>
                        <a:rPr lang="el-GR" sz="1600" dirty="0">
                          <a:solidFill>
                            <a:srgbClr val="C00000"/>
                          </a:solidFill>
                          <a:effectLst/>
                          <a:latin typeface="Times New Roman" panose="02020603050405020304" pitchFamily="18" charset="0"/>
                          <a:ea typeface="Calibri" panose="020F0502020204030204" pitchFamily="34" charset="0"/>
                        </a:rPr>
                        <a:t>(</a:t>
                      </a:r>
                      <a:r>
                        <a:rPr lang="en-US" sz="1600" dirty="0">
                          <a:solidFill>
                            <a:srgbClr val="C00000"/>
                          </a:solidFill>
                          <a:effectLst/>
                          <a:latin typeface="Times New Roman" panose="02020603050405020304" pitchFamily="18" charset="0"/>
                          <a:ea typeface="Calibri" panose="020F0502020204030204" pitchFamily="34" charset="0"/>
                        </a:rPr>
                        <a:t>metro station</a:t>
                      </a:r>
                      <a:r>
                        <a:rPr lang="el-GR" sz="1600" dirty="0">
                          <a:solidFill>
                            <a:srgbClr val="C00000"/>
                          </a:solidFill>
                          <a:effectLst/>
                          <a:latin typeface="Times New Roman" panose="02020603050405020304" pitchFamily="18" charset="0"/>
                          <a:ea typeface="Calibri" panose="020F0502020204030204" pitchFamily="34" charset="0"/>
                        </a:rPr>
                        <a:t> “Botanicheskyi sad”)</a:t>
                      </a:r>
                      <a:endParaRPr lang="ru-RU" sz="1600" dirty="0">
                        <a:solidFill>
                          <a:srgbClr val="C0000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l-GR" sz="1600" i="1" dirty="0">
                          <a:solidFill>
                            <a:srgbClr val="C00000"/>
                          </a:solidFill>
                          <a:effectLst/>
                          <a:latin typeface="Times New Roman" panose="02020603050405020304" pitchFamily="18" charset="0"/>
                          <a:ea typeface="Calibri" panose="020F0502020204030204" pitchFamily="34" charset="0"/>
                        </a:rPr>
                        <a:t>Κρατικό Παιδαγωγικό Πανεπιστήμιο της Μόσχας</a:t>
                      </a:r>
                      <a:r>
                        <a:rPr lang="en-US" sz="1600" i="1" dirty="0">
                          <a:solidFill>
                            <a:srgbClr val="C00000"/>
                          </a:solidFill>
                          <a:effectLst/>
                          <a:latin typeface="Times New Roman" panose="02020603050405020304" pitchFamily="18" charset="0"/>
                          <a:ea typeface="Calibri" panose="020F0502020204030204" pitchFamily="34" charset="0"/>
                        </a:rPr>
                        <a:t> (88, prospect </a:t>
                      </a:r>
                      <a:r>
                        <a:rPr lang="en-US" sz="1600" i="1" dirty="0" err="1">
                          <a:solidFill>
                            <a:srgbClr val="C00000"/>
                          </a:solidFill>
                          <a:effectLst/>
                          <a:latin typeface="Times New Roman" panose="02020603050405020304" pitchFamily="18" charset="0"/>
                          <a:ea typeface="Calibri" panose="020F0502020204030204" pitchFamily="34" charset="0"/>
                        </a:rPr>
                        <a:t>Vernadskogo</a:t>
                      </a:r>
                      <a:r>
                        <a:rPr lang="en-US" sz="1600" i="1" dirty="0">
                          <a:solidFill>
                            <a:srgbClr val="C00000"/>
                          </a:solidFill>
                          <a:effectLst/>
                          <a:latin typeface="Times New Roman" panose="02020603050405020304" pitchFamily="18" charset="0"/>
                          <a:ea typeface="Calibri" panose="020F0502020204030204" pitchFamily="34" charset="0"/>
                        </a:rPr>
                        <a:t>, metro station “</a:t>
                      </a:r>
                      <a:r>
                        <a:rPr lang="en-US" sz="1600" i="1" dirty="0" err="1">
                          <a:solidFill>
                            <a:srgbClr val="C00000"/>
                          </a:solidFill>
                          <a:effectLst/>
                          <a:latin typeface="Times New Roman" panose="02020603050405020304" pitchFamily="18" charset="0"/>
                          <a:ea typeface="Calibri" panose="020F0502020204030204" pitchFamily="34" charset="0"/>
                        </a:rPr>
                        <a:t>Yugozapadnaya</a:t>
                      </a:r>
                      <a:r>
                        <a:rPr lang="en-US" sz="1600" i="1" dirty="0">
                          <a:solidFill>
                            <a:srgbClr val="C00000"/>
                          </a:solidFill>
                          <a:effectLst/>
                          <a:latin typeface="Times New Roman" panose="02020603050405020304" pitchFamily="18" charset="0"/>
                          <a:ea typeface="Calibri" panose="020F0502020204030204" pitchFamily="34" charset="0"/>
                        </a:rPr>
                        <a:t>”, Moscow)</a:t>
                      </a:r>
                    </a:p>
                    <a:p>
                      <a:pPr marL="342900" lvl="0" indent="-342900" algn="just">
                        <a:spcAft>
                          <a:spcPts val="0"/>
                        </a:spcAft>
                        <a:buFont typeface="Symbol" panose="05050102010706020507" pitchFamily="18" charset="2"/>
                        <a:buChar char=""/>
                      </a:pPr>
                      <a:r>
                        <a:rPr lang="el-GR" sz="1600" dirty="0">
                          <a:solidFill>
                            <a:srgbClr val="C00000"/>
                          </a:solidFill>
                          <a:effectLst/>
                          <a:latin typeface="Times New Roman" panose="02020603050405020304" pitchFamily="18" charset="0"/>
                          <a:ea typeface="Times New Roman" panose="02020603050405020304" pitchFamily="18" charset="0"/>
                        </a:rPr>
                        <a:t> ΜΟΛΟΝ ΛΑΒΕ</a:t>
                      </a:r>
                      <a:r>
                        <a:rPr lang="en-US" sz="1600" baseline="0" dirty="0">
                          <a:solidFill>
                            <a:srgbClr val="C00000"/>
                          </a:solidFill>
                          <a:effectLst/>
                          <a:latin typeface="Times New Roman" panose="02020603050405020304" pitchFamily="18" charset="0"/>
                          <a:ea typeface="Times New Roman" panose="02020603050405020304" pitchFamily="18" charset="0"/>
                        </a:rPr>
                        <a:t> (</a:t>
                      </a:r>
                      <a:r>
                        <a:rPr lang="el-GR" sz="1600" dirty="0">
                          <a:solidFill>
                            <a:srgbClr val="C00000"/>
                          </a:solidFill>
                          <a:effectLst/>
                          <a:latin typeface="Times New Roman" panose="02020603050405020304" pitchFamily="18" charset="0"/>
                          <a:ea typeface="Times New Roman" panose="02020603050405020304" pitchFamily="18" charset="0"/>
                        </a:rPr>
                        <a:t>Μόσχα, Β. </a:t>
                      </a:r>
                      <a:r>
                        <a:rPr lang="en-US" sz="1600" dirty="0" err="1">
                          <a:solidFill>
                            <a:srgbClr val="C00000"/>
                          </a:solidFill>
                          <a:effectLst/>
                          <a:latin typeface="Times New Roman" panose="02020603050405020304" pitchFamily="18" charset="0"/>
                          <a:ea typeface="Times New Roman" panose="02020603050405020304" pitchFamily="18" charset="0"/>
                        </a:rPr>
                        <a:t>Gruzinskaya</a:t>
                      </a:r>
                      <a:r>
                        <a:rPr lang="en-US" sz="1600" dirty="0">
                          <a:solidFill>
                            <a:srgbClr val="C00000"/>
                          </a:solidFill>
                          <a:effectLst/>
                          <a:latin typeface="Times New Roman" panose="02020603050405020304" pitchFamily="18" charset="0"/>
                          <a:ea typeface="Times New Roman" panose="02020603050405020304" pitchFamily="18" charset="0"/>
                        </a:rPr>
                        <a:t> 39)</a:t>
                      </a:r>
                    </a:p>
                    <a:p>
                      <a:pPr marL="342900" lvl="0" indent="-342900" algn="just">
                        <a:spcAft>
                          <a:spcPts val="0"/>
                        </a:spcAft>
                        <a:buFont typeface="Symbol" panose="05050102010706020507" pitchFamily="18" charset="2"/>
                        <a:buChar char=""/>
                      </a:pPr>
                      <a:r>
                        <a:rPr lang="el-GR" sz="1600" dirty="0">
                          <a:solidFill>
                            <a:srgbClr val="C00000"/>
                          </a:solidFill>
                          <a:effectLst/>
                          <a:latin typeface="Times New Roman" panose="02020603050405020304" pitchFamily="18" charset="0"/>
                          <a:ea typeface="Times New Roman" panose="02020603050405020304" pitchFamily="18" charset="0"/>
                        </a:rPr>
                        <a:t> Διεθνές Ίδρυμα Σλαβικής Γραφής και Πολιτισμού</a:t>
                      </a:r>
                      <a:r>
                        <a:rPr lang="en-US" sz="1600" baseline="0" dirty="0">
                          <a:solidFill>
                            <a:srgbClr val="C00000"/>
                          </a:solidFill>
                          <a:effectLst/>
                          <a:latin typeface="Times New Roman" panose="02020603050405020304" pitchFamily="18" charset="0"/>
                          <a:ea typeface="Times New Roman" panose="02020603050405020304" pitchFamily="18" charset="0"/>
                        </a:rPr>
                        <a:t> </a:t>
                      </a:r>
                      <a:r>
                        <a:rPr lang="el-GR" sz="1600" dirty="0">
                          <a:solidFill>
                            <a:srgbClr val="C00000"/>
                          </a:solidFill>
                          <a:effectLst/>
                          <a:latin typeface="Times New Roman" panose="02020603050405020304" pitchFamily="18" charset="0"/>
                          <a:ea typeface="Times New Roman" panose="02020603050405020304" pitchFamily="18" charset="0"/>
                        </a:rPr>
                        <a:t>(9/13, </a:t>
                      </a:r>
                      <a:r>
                        <a:rPr lang="en-US" sz="1600" dirty="0" err="1">
                          <a:solidFill>
                            <a:srgbClr val="C00000"/>
                          </a:solidFill>
                          <a:effectLst/>
                          <a:latin typeface="Times New Roman" panose="02020603050405020304" pitchFamily="18" charset="0"/>
                          <a:ea typeface="Times New Roman" panose="02020603050405020304" pitchFamily="18" charset="0"/>
                        </a:rPr>
                        <a:t>Chernigovsky</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pereulok</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stroenie</a:t>
                      </a:r>
                      <a:r>
                        <a:rPr lang="en-US" sz="1600" dirty="0">
                          <a:solidFill>
                            <a:srgbClr val="C00000"/>
                          </a:solidFill>
                          <a:effectLst/>
                          <a:latin typeface="Times New Roman" panose="02020603050405020304" pitchFamily="18" charset="0"/>
                          <a:ea typeface="Times New Roman" panose="02020603050405020304" pitchFamily="18" charset="0"/>
                        </a:rPr>
                        <a:t> 2, metro station «</a:t>
                      </a:r>
                      <a:r>
                        <a:rPr lang="en-US" sz="1600" dirty="0" err="1">
                          <a:solidFill>
                            <a:srgbClr val="C00000"/>
                          </a:solidFill>
                          <a:effectLst/>
                          <a:latin typeface="Times New Roman" panose="02020603050405020304" pitchFamily="18" charset="0"/>
                          <a:ea typeface="Times New Roman" panose="02020603050405020304" pitchFamily="18" charset="0"/>
                        </a:rPr>
                        <a:t>Novokuznetskaya</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Tretyakovskaya</a:t>
                      </a:r>
                      <a:r>
                        <a:rPr lang="en-US" sz="1600" dirty="0">
                          <a:solidFill>
                            <a:srgbClr val="C00000"/>
                          </a:solidFill>
                          <a:effectLst/>
                          <a:latin typeface="Times New Roman" panose="02020603050405020304" pitchFamily="18" charset="0"/>
                          <a:ea typeface="Times New Roman" panose="02020603050405020304" pitchFamily="18" charset="0"/>
                        </a:rPr>
                        <a:t>»)</a:t>
                      </a:r>
                    </a:p>
                    <a:p>
                      <a:pPr marL="342900" lvl="0" indent="-342900" algn="just">
                        <a:spcAft>
                          <a:spcPts val="0"/>
                        </a:spcAft>
                        <a:buFont typeface="Symbol" panose="05050102010706020507" pitchFamily="18" charset="2"/>
                        <a:buChar char=""/>
                      </a:pPr>
                      <a:r>
                        <a:rPr lang="el-GR" sz="1600" dirty="0">
                          <a:solidFill>
                            <a:srgbClr val="C00000"/>
                          </a:solidFill>
                          <a:effectLst/>
                          <a:latin typeface="Times New Roman" panose="02020603050405020304" pitchFamily="18" charset="0"/>
                          <a:ea typeface="Times New Roman" panose="02020603050405020304" pitchFamily="18" charset="0"/>
                        </a:rPr>
                        <a:t>Ρωσικό Κρατικό Πανεπιστήμιο Κοινωνικών Σπουδών</a:t>
                      </a:r>
                      <a:r>
                        <a:rPr lang="en-US" sz="1600" baseline="0" dirty="0">
                          <a:solidFill>
                            <a:srgbClr val="C00000"/>
                          </a:solidFill>
                          <a:effectLst/>
                          <a:latin typeface="Times New Roman" panose="02020603050405020304" pitchFamily="18" charset="0"/>
                          <a:ea typeface="Times New Roman" panose="02020603050405020304" pitchFamily="18" charset="0"/>
                        </a:rPr>
                        <a:t> </a:t>
                      </a:r>
                      <a:r>
                        <a:rPr lang="el-GR" sz="1600" dirty="0">
                          <a:solidFill>
                            <a:srgbClr val="C00000"/>
                          </a:solidFill>
                          <a:effectLst/>
                          <a:latin typeface="Times New Roman" panose="02020603050405020304" pitchFamily="18" charset="0"/>
                          <a:ea typeface="Times New Roman" panose="02020603050405020304" pitchFamily="18" charset="0"/>
                        </a:rPr>
                        <a:t>(4 </a:t>
                      </a:r>
                      <a:r>
                        <a:rPr lang="en-US" sz="1600" dirty="0" err="1">
                          <a:solidFill>
                            <a:srgbClr val="C00000"/>
                          </a:solidFill>
                          <a:effectLst/>
                          <a:latin typeface="Times New Roman" panose="02020603050405020304" pitchFamily="18" charset="0"/>
                          <a:ea typeface="Times New Roman" panose="02020603050405020304" pitchFamily="18" charset="0"/>
                        </a:rPr>
                        <a:t>Vilgelma</a:t>
                      </a:r>
                      <a:r>
                        <a:rPr lang="en-US" sz="1600" dirty="0">
                          <a:solidFill>
                            <a:srgbClr val="C00000"/>
                          </a:solidFill>
                          <a:effectLst/>
                          <a:latin typeface="Times New Roman" panose="02020603050405020304" pitchFamily="18" charset="0"/>
                          <a:ea typeface="Times New Roman" panose="02020603050405020304" pitchFamily="18" charset="0"/>
                        </a:rPr>
                        <a:t> </a:t>
                      </a:r>
                      <a:r>
                        <a:rPr lang="en-US" sz="1600" dirty="0" err="1">
                          <a:solidFill>
                            <a:srgbClr val="C00000"/>
                          </a:solidFill>
                          <a:effectLst/>
                          <a:latin typeface="Times New Roman" panose="02020603050405020304" pitchFamily="18" charset="0"/>
                          <a:ea typeface="Times New Roman" panose="02020603050405020304" pitchFamily="18" charset="0"/>
                        </a:rPr>
                        <a:t>Picka</a:t>
                      </a:r>
                      <a:r>
                        <a:rPr lang="en-US" sz="1600" dirty="0">
                          <a:solidFill>
                            <a:srgbClr val="C00000"/>
                          </a:solidFill>
                          <a:effectLst/>
                          <a:latin typeface="Times New Roman" panose="02020603050405020304" pitchFamily="18" charset="0"/>
                          <a:ea typeface="Times New Roman" panose="02020603050405020304" pitchFamily="18" charset="0"/>
                        </a:rPr>
                        <a:t> str., bld.1, metro station «</a:t>
                      </a:r>
                      <a:r>
                        <a:rPr lang="en-US" sz="1600" dirty="0" err="1">
                          <a:solidFill>
                            <a:srgbClr val="C00000"/>
                          </a:solidFill>
                          <a:effectLst/>
                          <a:latin typeface="Times New Roman" panose="02020603050405020304" pitchFamily="18" charset="0"/>
                          <a:ea typeface="Times New Roman" panose="02020603050405020304" pitchFamily="18" charset="0"/>
                        </a:rPr>
                        <a:t>Botanicheskyi</a:t>
                      </a:r>
                      <a:r>
                        <a:rPr lang="en-US" sz="1600" dirty="0">
                          <a:solidFill>
                            <a:srgbClr val="C00000"/>
                          </a:solidFill>
                          <a:effectLst/>
                          <a:latin typeface="Times New Roman" panose="02020603050405020304" pitchFamily="18" charset="0"/>
                          <a:ea typeface="Times New Roman" panose="02020603050405020304" pitchFamily="18" charset="0"/>
                        </a:rPr>
                        <a:t> sad»)</a:t>
                      </a:r>
                    </a:p>
                    <a:p>
                      <a:pPr marL="342900" lvl="0" indent="-342900" algn="just">
                        <a:spcAft>
                          <a:spcPts val="0"/>
                        </a:spcAft>
                        <a:buFont typeface="Symbol" panose="05050102010706020507" pitchFamily="18" charset="2"/>
                        <a:buChar char=""/>
                      </a:pPr>
                      <a:r>
                        <a:rPr lang="el-GR" sz="1600" dirty="0">
                          <a:solidFill>
                            <a:srgbClr val="C00000"/>
                          </a:solidFill>
                          <a:effectLst/>
                          <a:latin typeface="Times New Roman" panose="02020603050405020304" pitchFamily="18" charset="0"/>
                          <a:ea typeface="Times New Roman" panose="02020603050405020304" pitchFamily="18" charset="0"/>
                        </a:rPr>
                        <a:t>Κρατική Παιδική Βιβλιοθήκη Ρωσίας</a:t>
                      </a:r>
                      <a:r>
                        <a:rPr lang="en-US" sz="1600" baseline="0" dirty="0">
                          <a:solidFill>
                            <a:srgbClr val="C00000"/>
                          </a:solidFill>
                          <a:effectLst/>
                          <a:latin typeface="Times New Roman" panose="02020603050405020304" pitchFamily="18" charset="0"/>
                          <a:ea typeface="Times New Roman" panose="02020603050405020304" pitchFamily="18" charset="0"/>
                        </a:rPr>
                        <a:t> </a:t>
                      </a:r>
                      <a:r>
                        <a:rPr lang="el-GR" sz="1600" dirty="0">
                          <a:solidFill>
                            <a:srgbClr val="C00000"/>
                          </a:solidFill>
                          <a:effectLst/>
                          <a:latin typeface="Times New Roman" panose="02020603050405020304" pitchFamily="18" charset="0"/>
                          <a:ea typeface="Times New Roman" panose="02020603050405020304" pitchFamily="18" charset="0"/>
                        </a:rPr>
                        <a:t>(1, </a:t>
                      </a:r>
                      <a:r>
                        <a:rPr lang="en-US" sz="1600" dirty="0" err="1">
                          <a:solidFill>
                            <a:srgbClr val="C00000"/>
                          </a:solidFill>
                          <a:effectLst/>
                          <a:latin typeface="Times New Roman" panose="02020603050405020304" pitchFamily="18" charset="0"/>
                          <a:ea typeface="Times New Roman" panose="02020603050405020304" pitchFamily="18" charset="0"/>
                        </a:rPr>
                        <a:t>Kaluzhskaya</a:t>
                      </a:r>
                      <a:r>
                        <a:rPr lang="en-US" sz="1600" dirty="0">
                          <a:solidFill>
                            <a:srgbClr val="C00000"/>
                          </a:solidFill>
                          <a:effectLst/>
                          <a:latin typeface="Times New Roman" panose="02020603050405020304" pitchFamily="18" charset="0"/>
                          <a:ea typeface="Times New Roman" panose="02020603050405020304" pitchFamily="18" charset="0"/>
                        </a:rPr>
                        <a:t> sq., metro station «</a:t>
                      </a:r>
                      <a:r>
                        <a:rPr lang="en-US" sz="1600" dirty="0" err="1">
                          <a:solidFill>
                            <a:srgbClr val="C00000"/>
                          </a:solidFill>
                          <a:effectLst/>
                          <a:latin typeface="Times New Roman" panose="02020603050405020304" pitchFamily="18" charset="0"/>
                          <a:ea typeface="Times New Roman" panose="02020603050405020304" pitchFamily="18" charset="0"/>
                        </a:rPr>
                        <a:t>Oktyabrskaya</a:t>
                      </a:r>
                      <a:r>
                        <a:rPr lang="en-US" sz="1600" dirty="0">
                          <a:solidFill>
                            <a:srgbClr val="C00000"/>
                          </a:solidFill>
                          <a:effectLst/>
                          <a:latin typeface="Times New Roman" panose="02020603050405020304" pitchFamily="18" charset="0"/>
                          <a:ea typeface="Times New Roman" panose="02020603050405020304" pitchFamily="18" charset="0"/>
                        </a:rPr>
                        <a:t>»)</a:t>
                      </a:r>
                    </a:p>
                    <a:p>
                      <a:pPr marL="342900" lvl="0" indent="-342900" algn="just">
                        <a:spcAft>
                          <a:spcPts val="0"/>
                        </a:spcAft>
                        <a:buFont typeface="Symbol" panose="05050102010706020507" pitchFamily="18" charset="2"/>
                        <a:buChar char=""/>
                      </a:pPr>
                      <a:endParaRPr lang="en-US" sz="1600" dirty="0">
                        <a:solidFill>
                          <a:srgbClr val="002060"/>
                        </a:solidFill>
                        <a:effectLst/>
                        <a:latin typeface="Times New Roman" panose="02020603050405020304" pitchFamily="18" charset="0"/>
                        <a:ea typeface="Times New Roman" panose="02020603050405020304" pitchFamily="18" charset="0"/>
                      </a:endParaRPr>
                    </a:p>
                    <a:p>
                      <a:pPr marL="0" lvl="0" indent="0" algn="just">
                        <a:spcAft>
                          <a:spcPts val="0"/>
                        </a:spcAft>
                        <a:buFont typeface="Symbol" panose="05050102010706020507" pitchFamily="18" charset="2"/>
                        <a:buNone/>
                      </a:pPr>
                      <a:endParaRPr lang="ru-RU" sz="1600" dirty="0">
                        <a:solidFill>
                          <a:srgbClr val="002060"/>
                        </a:solidFill>
                        <a:effectLst/>
                        <a:latin typeface="Times New Roman" panose="02020603050405020304" pitchFamily="18" charset="0"/>
                        <a:ea typeface="Times New Roman" panose="02020603050405020304" pitchFamily="18" charset="0"/>
                      </a:endParaRPr>
                    </a:p>
                  </a:txBody>
                  <a:tcPr marL="36450" marR="36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47884230"/>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807678648"/>
              </p:ext>
            </p:extLst>
          </p:nvPr>
        </p:nvGraphicFramePr>
        <p:xfrm>
          <a:off x="385705" y="554867"/>
          <a:ext cx="11513370" cy="5940935"/>
        </p:xfrm>
        <a:graphic>
          <a:graphicData uri="http://schemas.openxmlformats.org/drawingml/2006/table">
            <a:tbl>
              <a:tblPr firstRow="1" firstCol="1" bandRow="1"/>
              <a:tblGrid>
                <a:gridCol w="5685602">
                  <a:extLst>
                    <a:ext uri="{9D8B030D-6E8A-4147-A177-3AD203B41FA5}">
                      <a16:colId xmlns:a16="http://schemas.microsoft.com/office/drawing/2014/main" val="20000"/>
                    </a:ext>
                  </a:extLst>
                </a:gridCol>
                <a:gridCol w="5827768">
                  <a:extLst>
                    <a:ext uri="{9D8B030D-6E8A-4147-A177-3AD203B41FA5}">
                      <a16:colId xmlns:a16="http://schemas.microsoft.com/office/drawing/2014/main" val="20001"/>
                    </a:ext>
                  </a:extLst>
                </a:gridCol>
              </a:tblGrid>
              <a:tr h="2741970">
                <a:tc>
                  <a:txBody>
                    <a:bodyPr/>
                    <a:lstStyle/>
                    <a:p>
                      <a:pPr algn="just">
                        <a:spcAft>
                          <a:spcPts val="0"/>
                        </a:spcAft>
                      </a:pPr>
                      <a:r>
                        <a:rPr lang="el-GR" sz="1800" b="1" dirty="0">
                          <a:solidFill>
                            <a:srgbClr val="002060"/>
                          </a:solidFill>
                          <a:effectLst/>
                          <a:latin typeface="Times New Roman" panose="02020603050405020304" pitchFamily="18" charset="0"/>
                          <a:ea typeface="Calibri" panose="020F0502020204030204" pitchFamily="34" charset="0"/>
                        </a:rPr>
                        <a:t>ΜΑΘΗΜΑΤΑ ΧΟΡΩΔΙΑΣ-ΕΛΛΗΝΙΚΟΥ ΤΡΑΓΟΥΔΙΟΥ / ΜΑΘΗΜΑΤΑ ΧΟΡΟΥ / ΘΕΑΤΡΙΚΑ ΕΡΓΑΣΤΗΡΙΑ</a:t>
                      </a:r>
                      <a:endParaRPr lang="ru-RU" sz="1800" dirty="0">
                        <a:solidFill>
                          <a:srgbClr val="002060"/>
                        </a:solidFill>
                        <a:effectLst/>
                        <a:latin typeface="Times New Roman" panose="02020603050405020304" pitchFamily="18" charset="0"/>
                        <a:ea typeface="Times New Roman" panose="02020603050405020304" pitchFamily="18" charset="0"/>
                      </a:endParaRPr>
                    </a:p>
                    <a:p>
                      <a:pPr algn="just">
                        <a:spcAft>
                          <a:spcPts val="0"/>
                        </a:spcAft>
                      </a:pPr>
                      <a:r>
                        <a:rPr lang="el-GR" sz="1800" b="1" dirty="0">
                          <a:solidFill>
                            <a:srgbClr val="002060"/>
                          </a:solidFill>
                          <a:effectLst/>
                          <a:latin typeface="Times New Roman" panose="02020603050405020304" pitchFamily="18" charset="0"/>
                          <a:ea typeface="Calibri" panose="020F0502020204030204" pitchFamily="34" charset="0"/>
                        </a:rPr>
                        <a:t> </a:t>
                      </a:r>
                      <a:endParaRPr lang="ru-RU" sz="18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800">
                          <a:solidFill>
                            <a:srgbClr val="C00000"/>
                          </a:solidFill>
                          <a:effectLst/>
                          <a:latin typeface="Times New Roman" panose="02020603050405020304" pitchFamily="18" charset="0"/>
                          <a:ea typeface="Calibri" panose="020F0502020204030204" pitchFamily="34" charset="0"/>
                        </a:rPr>
                        <a:t>Το Χορευτικό μας Συγκρότημα συμπλήρωσε 12 χρόνια λειτουργίας, με περί τους 100 παραδοσιακούς χορούς από όλο τον ελληνικό κόσμο στο ρεπερτόριό του, ενώ το Σεπτέμβριο του 2017 ξεκινήσαμε καινούρια τμήματα αποκλειστικά ποντιακού χορού.</a:t>
                      </a:r>
                      <a:endParaRPr lang="ru-RU" sz="180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13990">
                <a:tc>
                  <a:txBody>
                    <a:bodyPr/>
                    <a:lstStyle/>
                    <a:p>
                      <a:pPr algn="just">
                        <a:spcAft>
                          <a:spcPts val="0"/>
                        </a:spcAft>
                      </a:pPr>
                      <a:r>
                        <a:rPr lang="el-GR" sz="1800" b="1">
                          <a:solidFill>
                            <a:srgbClr val="002060"/>
                          </a:solidFill>
                          <a:effectLst/>
                          <a:latin typeface="Times New Roman" panose="02020603050405020304" pitchFamily="18" charset="0"/>
                          <a:ea typeface="Calibri" panose="020F0502020204030204" pitchFamily="34" charset="0"/>
                        </a:rPr>
                        <a:t>Λειτουργούν 3 Θεατρικά Εργαστήρια</a:t>
                      </a:r>
                      <a:endParaRPr lang="ru-RU" sz="180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800">
                          <a:solidFill>
                            <a:srgbClr val="C00000"/>
                          </a:solidFill>
                          <a:effectLst/>
                          <a:latin typeface="Times New Roman" panose="02020603050405020304" pitchFamily="18" charset="0"/>
                          <a:ea typeface="Calibri" panose="020F0502020204030204" pitchFamily="34" charset="0"/>
                        </a:rPr>
                        <a:t>Το 3-ο Θεατρικό Εργαστήριο λειτούργησε μόλις τον Φεβρουάριο του 2018.</a:t>
                      </a:r>
                      <a:endParaRPr lang="ru-RU" sz="180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13990">
                <a:tc>
                  <a:txBody>
                    <a:bodyPr/>
                    <a:lstStyle/>
                    <a:p>
                      <a:pPr algn="just">
                        <a:spcAft>
                          <a:spcPts val="0"/>
                        </a:spcAft>
                      </a:pPr>
                      <a:r>
                        <a:rPr lang="el-GR" sz="1800" b="1">
                          <a:solidFill>
                            <a:srgbClr val="002060"/>
                          </a:solidFill>
                          <a:effectLst/>
                          <a:latin typeface="Times New Roman" panose="02020603050405020304" pitchFamily="18" charset="0"/>
                          <a:ea typeface="Calibri" panose="020F0502020204030204" pitchFamily="34" charset="0"/>
                        </a:rPr>
                        <a:t>ΚΥΚΛΟΙ ΔΙΑΛΕΞΕΩΝ (4 κύκλοι διαλέξεων)</a:t>
                      </a:r>
                      <a:endParaRPr lang="ru-RU" sz="180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800" dirty="0">
                          <a:solidFill>
                            <a:srgbClr val="C00000"/>
                          </a:solidFill>
                          <a:effectLst/>
                          <a:latin typeface="Times New Roman" panose="02020603050405020304" pitchFamily="18" charset="0"/>
                          <a:ea typeface="Calibri" panose="020F0502020204030204" pitchFamily="34" charset="0"/>
                        </a:rPr>
                        <a:t>2 κύκλοι διαλέξεων, σύνολο διαλέξεων – 8</a:t>
                      </a:r>
                      <a:endParaRPr lang="ru-RU" sz="180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70985">
                <a:tc>
                  <a:txBody>
                    <a:bodyPr/>
                    <a:lstStyle/>
                    <a:p>
                      <a:pPr algn="just">
                        <a:spcAft>
                          <a:spcPts val="0"/>
                        </a:spcAft>
                      </a:pPr>
                      <a:r>
                        <a:rPr lang="el-GR" sz="1800" b="1" dirty="0">
                          <a:solidFill>
                            <a:srgbClr val="002060"/>
                          </a:solidFill>
                          <a:effectLst/>
                          <a:latin typeface="Times New Roman" panose="02020603050405020304" pitchFamily="18" charset="0"/>
                          <a:ea typeface="Calibri" panose="020F0502020204030204" pitchFamily="34" charset="0"/>
                        </a:rPr>
                        <a:t>А) </a:t>
                      </a:r>
                      <a:r>
                        <a:rPr lang="el-GR" sz="1800" b="1" i="1" dirty="0">
                          <a:solidFill>
                            <a:srgbClr val="002060"/>
                          </a:solidFill>
                          <a:effectLst/>
                          <a:latin typeface="Times New Roman" panose="02020603050405020304" pitchFamily="18" charset="0"/>
                          <a:ea typeface="Calibri" panose="020F0502020204030204" pitchFamily="34" charset="0"/>
                        </a:rPr>
                        <a:t>«Οι Έλληνες στη Ρωσική Αυτοκρατορία  κατά τη διάρκεια των XVI-XVII αιώνων»,   </a:t>
                      </a:r>
                      <a:r>
                        <a:rPr lang="el-GR" sz="1800" i="1" dirty="0">
                          <a:solidFill>
                            <a:srgbClr val="002060"/>
                          </a:solidFill>
                          <a:effectLst/>
                          <a:latin typeface="Times New Roman" panose="02020603050405020304" pitchFamily="18" charset="0"/>
                          <a:ea typeface="Calibri" panose="020F0502020204030204" pitchFamily="34" charset="0"/>
                        </a:rPr>
                        <a:t>(νέος κύκλος διαλέξεων)</a:t>
                      </a:r>
                      <a:endParaRPr lang="ru-RU" sz="18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800" dirty="0">
                          <a:solidFill>
                            <a:srgbClr val="C00000"/>
                          </a:solidFill>
                          <a:effectLst/>
                          <a:latin typeface="Times New Roman" panose="02020603050405020304" pitchFamily="18" charset="0"/>
                          <a:ea typeface="Calibri" panose="020F0502020204030204" pitchFamily="34" charset="0"/>
                        </a:rPr>
                        <a:t>4</a:t>
                      </a:r>
                      <a:endParaRPr lang="ru-RU" sz="180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77955977"/>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570133420"/>
              </p:ext>
            </p:extLst>
          </p:nvPr>
        </p:nvGraphicFramePr>
        <p:xfrm>
          <a:off x="669293" y="778520"/>
          <a:ext cx="11099153" cy="5966664"/>
        </p:xfrm>
        <a:graphic>
          <a:graphicData uri="http://schemas.openxmlformats.org/drawingml/2006/table">
            <a:tbl>
              <a:tblPr firstRow="1" firstCol="1" bandRow="1"/>
              <a:tblGrid>
                <a:gridCol w="5481051">
                  <a:extLst>
                    <a:ext uri="{9D8B030D-6E8A-4147-A177-3AD203B41FA5}">
                      <a16:colId xmlns:a16="http://schemas.microsoft.com/office/drawing/2014/main" val="20000"/>
                    </a:ext>
                  </a:extLst>
                </a:gridCol>
                <a:gridCol w="5618102">
                  <a:extLst>
                    <a:ext uri="{9D8B030D-6E8A-4147-A177-3AD203B41FA5}">
                      <a16:colId xmlns:a16="http://schemas.microsoft.com/office/drawing/2014/main" val="20001"/>
                    </a:ext>
                  </a:extLst>
                </a:gridCol>
              </a:tblGrid>
              <a:tr h="1481087">
                <a:tc>
                  <a:txBody>
                    <a:bodyPr/>
                    <a:lstStyle/>
                    <a:p>
                      <a:pPr algn="just">
                        <a:spcAft>
                          <a:spcPts val="0"/>
                        </a:spcAft>
                      </a:pPr>
                      <a:r>
                        <a:rPr lang="el-GR" sz="1800" b="1" dirty="0">
                          <a:solidFill>
                            <a:srgbClr val="002060"/>
                          </a:solidFill>
                          <a:effectLst/>
                          <a:latin typeface="Times New Roman" panose="02020603050405020304" pitchFamily="18" charset="0"/>
                          <a:ea typeface="Calibri" panose="020F0502020204030204" pitchFamily="34" charset="0"/>
                        </a:rPr>
                        <a:t>В) </a:t>
                      </a:r>
                      <a:r>
                        <a:rPr lang="el-GR" sz="1800" b="1" i="1" dirty="0">
                          <a:solidFill>
                            <a:srgbClr val="002060"/>
                          </a:solidFill>
                          <a:effectLst/>
                          <a:latin typeface="Times New Roman" panose="02020603050405020304" pitchFamily="18" charset="0"/>
                          <a:ea typeface="Calibri" panose="020F0502020204030204" pitchFamily="34" charset="0"/>
                        </a:rPr>
                        <a:t>«Η Ελλάδα και η Κύπρος μέσα από το βλέμμα των Ρώσων χρονογράφων και περιηγητών την περίοδο από τα τέλη του 10ου μέχρι το πρώτο ήμισυ του 17ου αι</a:t>
                      </a:r>
                      <a:r>
                        <a:rPr lang="el-GR" sz="1800" dirty="0">
                          <a:solidFill>
                            <a:srgbClr val="002060"/>
                          </a:solidFill>
                          <a:effectLst/>
                          <a:latin typeface="Times New Roman" panose="02020603050405020304" pitchFamily="18" charset="0"/>
                          <a:ea typeface="Calibri" panose="020F0502020204030204" pitchFamily="34" charset="0"/>
                        </a:rPr>
                        <a:t>.</a:t>
                      </a:r>
                      <a:r>
                        <a:rPr lang="el-GR" sz="1800" b="1" i="1" dirty="0">
                          <a:solidFill>
                            <a:srgbClr val="002060"/>
                          </a:solidFill>
                          <a:effectLst/>
                          <a:latin typeface="Times New Roman" panose="02020603050405020304" pitchFamily="18" charset="0"/>
                          <a:ea typeface="Calibri" panose="020F0502020204030204" pitchFamily="34" charset="0"/>
                        </a:rPr>
                        <a:t>»</a:t>
                      </a:r>
                      <a:r>
                        <a:rPr lang="el-GR" sz="1800" dirty="0">
                          <a:solidFill>
                            <a:srgbClr val="002060"/>
                          </a:solidFill>
                          <a:effectLst/>
                          <a:latin typeface="Times New Roman" panose="02020603050405020304" pitchFamily="18" charset="0"/>
                          <a:ea typeface="Calibri" panose="020F0502020204030204" pitchFamily="34" charset="0"/>
                        </a:rPr>
                        <a:t> </a:t>
                      </a:r>
                      <a:r>
                        <a:rPr lang="el-GR" sz="1800" i="1" dirty="0">
                          <a:solidFill>
                            <a:srgbClr val="002060"/>
                          </a:solidFill>
                          <a:effectLst/>
                          <a:latin typeface="Times New Roman" panose="02020603050405020304" pitchFamily="18" charset="0"/>
                          <a:ea typeface="Calibri" panose="020F0502020204030204" pitchFamily="34" charset="0"/>
                        </a:rPr>
                        <a:t>(νέος κύκλος διαλέξεων)</a:t>
                      </a:r>
                      <a:endParaRPr lang="ru-RU" sz="1800" dirty="0">
                        <a:solidFill>
                          <a:srgbClr val="002060"/>
                        </a:solidFill>
                        <a:effectLst/>
                        <a:latin typeface="Times New Roman" panose="02020603050405020304" pitchFamily="18" charset="0"/>
                        <a:ea typeface="Times New Roman" panose="02020603050405020304" pitchFamily="18" charset="0"/>
                      </a:endParaRPr>
                    </a:p>
                  </a:txBody>
                  <a:tcPr marL="66954" marR="6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800">
                          <a:solidFill>
                            <a:srgbClr val="C00000"/>
                          </a:solidFill>
                          <a:effectLst/>
                          <a:latin typeface="Times New Roman" panose="02020603050405020304" pitchFamily="18" charset="0"/>
                          <a:ea typeface="Calibri" panose="020F0502020204030204" pitchFamily="34" charset="0"/>
                        </a:rPr>
                        <a:t>4</a:t>
                      </a:r>
                      <a:endParaRPr lang="ru-RU" sz="1800">
                        <a:solidFill>
                          <a:srgbClr val="C00000"/>
                        </a:solidFill>
                        <a:effectLst/>
                        <a:latin typeface="Times New Roman" panose="02020603050405020304" pitchFamily="18" charset="0"/>
                        <a:ea typeface="Times New Roman" panose="02020603050405020304" pitchFamily="18" charset="0"/>
                      </a:endParaRPr>
                    </a:p>
                  </a:txBody>
                  <a:tcPr marL="66954" marR="6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84869">
                <a:tc>
                  <a:txBody>
                    <a:bodyPr/>
                    <a:lstStyle/>
                    <a:p>
                      <a:pPr algn="just">
                        <a:spcAft>
                          <a:spcPts val="0"/>
                        </a:spcAft>
                      </a:pPr>
                      <a:r>
                        <a:rPr lang="el-GR" sz="1800" b="1" u="sng">
                          <a:solidFill>
                            <a:srgbClr val="002060"/>
                          </a:solidFill>
                          <a:effectLst/>
                          <a:latin typeface="Times New Roman" panose="02020603050405020304" pitchFamily="18" charset="0"/>
                          <a:ea typeface="Calibri" panose="020F0502020204030204" pitchFamily="34" charset="0"/>
                        </a:rPr>
                        <a:t>ΘΕΑΤΡΙΚΕΣ ΠΑΡΑΣΤΑΣΕΙΣ – ΠΡΕΜΙΕΡΕΣ (6)</a:t>
                      </a:r>
                      <a:endParaRPr lang="ru-RU" sz="1800">
                        <a:solidFill>
                          <a:srgbClr val="002060"/>
                        </a:solidFill>
                        <a:effectLst/>
                        <a:latin typeface="Times New Roman" panose="02020603050405020304" pitchFamily="18" charset="0"/>
                        <a:ea typeface="Times New Roman" panose="02020603050405020304" pitchFamily="18" charset="0"/>
                      </a:endParaRPr>
                    </a:p>
                    <a:p>
                      <a:pPr algn="just">
                        <a:spcAft>
                          <a:spcPts val="0"/>
                        </a:spcAft>
                      </a:pPr>
                      <a:r>
                        <a:rPr lang="el-GR" sz="1800" b="1" u="none" strike="noStrike">
                          <a:solidFill>
                            <a:srgbClr val="002060"/>
                          </a:solidFill>
                          <a:effectLst/>
                          <a:latin typeface="Times New Roman" panose="02020603050405020304" pitchFamily="18" charset="0"/>
                          <a:ea typeface="Calibri" panose="020F0502020204030204" pitchFamily="34" charset="0"/>
                        </a:rPr>
                        <a:t> </a:t>
                      </a:r>
                      <a:endParaRPr lang="ru-RU" sz="1800">
                        <a:solidFill>
                          <a:srgbClr val="002060"/>
                        </a:solidFill>
                        <a:effectLst/>
                        <a:latin typeface="Times New Roman" panose="02020603050405020304" pitchFamily="18" charset="0"/>
                        <a:ea typeface="Times New Roman" panose="02020603050405020304" pitchFamily="18" charset="0"/>
                      </a:endParaRPr>
                    </a:p>
                  </a:txBody>
                  <a:tcPr marL="66954" marR="6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800" u="sng">
                          <a:solidFill>
                            <a:srgbClr val="C00000"/>
                          </a:solidFill>
                          <a:effectLst/>
                          <a:latin typeface="Times New Roman" panose="02020603050405020304" pitchFamily="18" charset="0"/>
                          <a:ea typeface="Calibri" panose="020F0502020204030204" pitchFamily="34" charset="0"/>
                        </a:rPr>
                        <a:t>6</a:t>
                      </a:r>
                      <a:endParaRPr lang="ru-RU" sz="1800">
                        <a:solidFill>
                          <a:srgbClr val="C00000"/>
                        </a:solidFill>
                        <a:effectLst/>
                        <a:latin typeface="Times New Roman" panose="02020603050405020304" pitchFamily="18" charset="0"/>
                        <a:ea typeface="Times New Roman" panose="02020603050405020304" pitchFamily="18" charset="0"/>
                      </a:endParaRPr>
                    </a:p>
                    <a:p>
                      <a:pPr algn="just">
                        <a:spcAft>
                          <a:spcPts val="0"/>
                        </a:spcAft>
                      </a:pPr>
                      <a:r>
                        <a:rPr lang="en-US" sz="1800" u="sng">
                          <a:solidFill>
                            <a:srgbClr val="C00000"/>
                          </a:solidFill>
                          <a:effectLst/>
                          <a:latin typeface="Times New Roman" panose="02020603050405020304" pitchFamily="18" charset="0"/>
                          <a:ea typeface="Calibri" panose="020F0502020204030204" pitchFamily="34" charset="0"/>
                        </a:rPr>
                        <a:t>E</a:t>
                      </a:r>
                      <a:r>
                        <a:rPr lang="el-GR" sz="1800" u="sng">
                          <a:solidFill>
                            <a:srgbClr val="C00000"/>
                          </a:solidFill>
                          <a:effectLst/>
                          <a:latin typeface="Times New Roman" panose="02020603050405020304" pitchFamily="18" charset="0"/>
                          <a:ea typeface="Calibri" panose="020F0502020204030204" pitchFamily="34" charset="0"/>
                        </a:rPr>
                        <a:t>κ των οποίων 1 πρεμιέρα – «ΛΥΡΙΚΗ ΑΝΤΙΓΟΝΗ» </a:t>
                      </a:r>
                      <a:r>
                        <a:rPr lang="el-GR" sz="1800" i="1" u="sng">
                          <a:solidFill>
                            <a:srgbClr val="C00000"/>
                          </a:solidFill>
                          <a:effectLst/>
                          <a:latin typeface="Times New Roman" panose="02020603050405020304" pitchFamily="18" charset="0"/>
                          <a:ea typeface="Calibri" panose="020F0502020204030204" pitchFamily="34" charset="0"/>
                        </a:rPr>
                        <a:t>Σοφοκλέους (Μάρτιος 2018, Αθήνα, Άργος)</a:t>
                      </a:r>
                      <a:r>
                        <a:rPr lang="el-GR" sz="1800" u="sng">
                          <a:solidFill>
                            <a:srgbClr val="C00000"/>
                          </a:solidFill>
                          <a:effectLst/>
                          <a:latin typeface="Times New Roman" panose="02020603050405020304" pitchFamily="18" charset="0"/>
                          <a:ea typeface="Calibri" panose="020F0502020204030204" pitchFamily="34" charset="0"/>
                        </a:rPr>
                        <a:t> </a:t>
                      </a:r>
                      <a:endParaRPr lang="ru-RU" sz="1800">
                        <a:solidFill>
                          <a:srgbClr val="C00000"/>
                        </a:solidFill>
                        <a:effectLst/>
                        <a:latin typeface="Times New Roman" panose="02020603050405020304" pitchFamily="18" charset="0"/>
                        <a:ea typeface="Times New Roman" panose="02020603050405020304" pitchFamily="18" charset="0"/>
                      </a:endParaRPr>
                    </a:p>
                  </a:txBody>
                  <a:tcPr marL="66954" marR="6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81087">
                <a:tc>
                  <a:txBody>
                    <a:bodyPr/>
                    <a:lstStyle/>
                    <a:p>
                      <a:pPr algn="just">
                        <a:spcAft>
                          <a:spcPts val="0"/>
                        </a:spcAft>
                      </a:pPr>
                      <a:r>
                        <a:rPr lang="el-GR" sz="1800" b="1">
                          <a:solidFill>
                            <a:srgbClr val="002060"/>
                          </a:solidFill>
                          <a:effectLst/>
                          <a:latin typeface="Times New Roman" panose="02020603050405020304" pitchFamily="18" charset="0"/>
                          <a:ea typeface="Calibri" panose="020F0502020204030204" pitchFamily="34" charset="0"/>
                        </a:rPr>
                        <a:t>ΕΚΔΗΛΩΣΕΙΣ, ΑΦΙΕΡΩΜΕΝΕΣ ΣΕ ΕΘΝΙΚΕΣ ΕΠΕΤΕΙΟΥΣ ΚΑΙ ΙΩΒΙΛΑΙΑ ΤΗΣ ΕΛΛΗΝΙΚΗΣ ΙΣΤΟΡΙΑΣ, ΗΜΕΡΕΣ ΜΝΗΜΗΣ</a:t>
                      </a:r>
                      <a:endParaRPr lang="ru-RU" sz="1800">
                        <a:solidFill>
                          <a:srgbClr val="002060"/>
                        </a:solidFill>
                        <a:effectLst/>
                        <a:latin typeface="Times New Roman" panose="02020603050405020304" pitchFamily="18" charset="0"/>
                        <a:ea typeface="Times New Roman" panose="02020603050405020304" pitchFamily="18" charset="0"/>
                      </a:endParaRPr>
                    </a:p>
                    <a:p>
                      <a:pPr algn="just">
                        <a:spcAft>
                          <a:spcPts val="0"/>
                        </a:spcAft>
                      </a:pPr>
                      <a:r>
                        <a:rPr lang="el-GR" sz="1800">
                          <a:solidFill>
                            <a:srgbClr val="002060"/>
                          </a:solidFill>
                          <a:effectLst/>
                          <a:latin typeface="Times New Roman" panose="02020603050405020304" pitchFamily="18" charset="0"/>
                          <a:ea typeface="Calibri" panose="020F0502020204030204" pitchFamily="34" charset="0"/>
                        </a:rPr>
                        <a:t> </a:t>
                      </a:r>
                      <a:endParaRPr lang="ru-RU" sz="1800">
                        <a:solidFill>
                          <a:srgbClr val="002060"/>
                        </a:solidFill>
                        <a:effectLst/>
                        <a:latin typeface="Times New Roman" panose="02020603050405020304" pitchFamily="18" charset="0"/>
                        <a:ea typeface="Times New Roman" panose="02020603050405020304" pitchFamily="18" charset="0"/>
                      </a:endParaRPr>
                    </a:p>
                  </a:txBody>
                  <a:tcPr marL="66954" marR="6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800" i="1" u="sng" dirty="0">
                          <a:solidFill>
                            <a:srgbClr val="C00000"/>
                          </a:solidFill>
                          <a:effectLst/>
                          <a:latin typeface="Times New Roman" panose="02020603050405020304" pitchFamily="18" charset="0"/>
                          <a:ea typeface="Calibri" panose="020F0502020204030204" pitchFamily="34" charset="0"/>
                        </a:rPr>
                        <a:t>2</a:t>
                      </a:r>
                      <a:endParaRPr lang="ru-RU" sz="1800" dirty="0">
                        <a:solidFill>
                          <a:srgbClr val="C0000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el-GR" sz="1800" u="sng" dirty="0">
                          <a:solidFill>
                            <a:srgbClr val="C00000"/>
                          </a:solidFill>
                          <a:effectLst/>
                          <a:latin typeface="Times New Roman" panose="02020603050405020304" pitchFamily="18" charset="0"/>
                          <a:ea typeface="Calibri" panose="020F0502020204030204" pitchFamily="34" charset="0"/>
                        </a:rPr>
                        <a:t>Εορταστική βραδυά, αφιερωμένη στην Επέτειο της Εθνικής Παλιγγενεσίας   </a:t>
                      </a:r>
                      <a:endParaRPr lang="ru-RU" sz="1800" dirty="0">
                        <a:solidFill>
                          <a:srgbClr val="C00000"/>
                        </a:solidFill>
                        <a:effectLst/>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el-GR" sz="1800" i="1" u="sng" dirty="0">
                          <a:solidFill>
                            <a:srgbClr val="C00000"/>
                          </a:solidFill>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Εκδήλωση «Γενοκτονία – δικαίωμα στη μνήμη»</a:t>
                      </a:r>
                      <a:r>
                        <a:rPr lang="el-GR" sz="1800" i="1" dirty="0">
                          <a:solidFill>
                            <a:srgbClr val="C00000"/>
                          </a:solidFill>
                          <a:effectLst/>
                          <a:latin typeface="Times New Roman" panose="02020603050405020304" pitchFamily="18" charset="0"/>
                          <a:ea typeface="Times New Roman" panose="02020603050405020304" pitchFamily="18" charset="0"/>
                        </a:rPr>
                        <a:t> </a:t>
                      </a:r>
                      <a:endParaRPr lang="ru-RU" sz="1800" dirty="0">
                        <a:solidFill>
                          <a:srgbClr val="C00000"/>
                        </a:solidFill>
                        <a:effectLst/>
                        <a:latin typeface="Times New Roman" panose="02020603050405020304" pitchFamily="18" charset="0"/>
                        <a:ea typeface="Times New Roman" panose="02020603050405020304" pitchFamily="18" charset="0"/>
                      </a:endParaRPr>
                    </a:p>
                  </a:txBody>
                  <a:tcPr marL="66954" marR="6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19621">
                <a:tc>
                  <a:txBody>
                    <a:bodyPr/>
                    <a:lstStyle/>
                    <a:p>
                      <a:pPr algn="ctr">
                        <a:spcAft>
                          <a:spcPts val="0"/>
                        </a:spcAft>
                      </a:pPr>
                      <a:r>
                        <a:rPr lang="en-US" sz="1800" b="1" u="sng" dirty="0">
                          <a:solidFill>
                            <a:srgbClr val="002060"/>
                          </a:solidFill>
                          <a:effectLst/>
                          <a:highlight>
                            <a:srgbClr val="C0C0C0"/>
                          </a:highlight>
                          <a:latin typeface="Times New Roman" panose="02020603050405020304" pitchFamily="18" charset="0"/>
                          <a:ea typeface="Calibri" panose="020F0502020204030204" pitchFamily="34" charset="0"/>
                        </a:rPr>
                        <a:t>NEE</a:t>
                      </a:r>
                      <a:r>
                        <a:rPr lang="el-GR" sz="1800" b="1" u="sng" dirty="0">
                          <a:solidFill>
                            <a:srgbClr val="002060"/>
                          </a:solidFill>
                          <a:effectLst/>
                          <a:highlight>
                            <a:srgbClr val="C0C0C0"/>
                          </a:highlight>
                          <a:latin typeface="Times New Roman" panose="02020603050405020304" pitchFamily="18" charset="0"/>
                          <a:ea typeface="Calibri" panose="020F0502020204030204" pitchFamily="34" charset="0"/>
                        </a:rPr>
                        <a:t>Σ ΔΡΑΣΤΗΡΙΟΤΗΤΕΣ-ΑΣΧΟΛΙΕΣ</a:t>
                      </a:r>
                      <a:endParaRPr lang="ru-RU" sz="1800" dirty="0">
                        <a:solidFill>
                          <a:srgbClr val="002060"/>
                        </a:solidFill>
                        <a:effectLst/>
                        <a:latin typeface="Times New Roman" panose="02020603050405020304" pitchFamily="18" charset="0"/>
                        <a:ea typeface="Times New Roman" panose="02020603050405020304" pitchFamily="18" charset="0"/>
                      </a:endParaRPr>
                    </a:p>
                    <a:p>
                      <a:pPr algn="ctr">
                        <a:spcAft>
                          <a:spcPts val="0"/>
                        </a:spcAft>
                      </a:pPr>
                      <a:r>
                        <a:rPr lang="el-GR" sz="1800" b="1" u="sng" dirty="0">
                          <a:solidFill>
                            <a:srgbClr val="002060"/>
                          </a:solidFill>
                          <a:effectLst/>
                          <a:latin typeface="Times New Roman" panose="02020603050405020304" pitchFamily="18" charset="0"/>
                          <a:ea typeface="Calibri" panose="020F0502020204030204" pitchFamily="34" charset="0"/>
                        </a:rPr>
                        <a:t>ΕΛΛΗΝΙΚΗ ΛΕΣΧΗ ΔΙΑΛΟΓΟΥ ΚΑΙ ΕΠΙΚΟΙΝΩΝΙΑΣ</a:t>
                      </a:r>
                      <a:endParaRPr lang="ru-RU" sz="1800" dirty="0">
                        <a:solidFill>
                          <a:srgbClr val="002060"/>
                        </a:solidFill>
                        <a:effectLst/>
                        <a:latin typeface="Times New Roman" panose="02020603050405020304" pitchFamily="18" charset="0"/>
                        <a:ea typeface="Times New Roman" panose="02020603050405020304" pitchFamily="18" charset="0"/>
                      </a:endParaRPr>
                    </a:p>
                    <a:p>
                      <a:pPr algn="ctr">
                        <a:spcAft>
                          <a:spcPts val="0"/>
                        </a:spcAft>
                      </a:pPr>
                      <a:r>
                        <a:rPr lang="el-GR" sz="1800" b="1" u="sng" dirty="0">
                          <a:solidFill>
                            <a:srgbClr val="002060"/>
                          </a:solidFill>
                          <a:effectLst/>
                          <a:latin typeface="Times New Roman" panose="02020603050405020304" pitchFamily="18" charset="0"/>
                          <a:ea typeface="Calibri" panose="020F0502020204030204" pitchFamily="34" charset="0"/>
                        </a:rPr>
                        <a:t>«ΜΟΝΟ ΕΛΛΗΝΙΚΑ»</a:t>
                      </a:r>
                      <a:endParaRPr lang="ru-RU" sz="1800" dirty="0">
                        <a:solidFill>
                          <a:srgbClr val="002060"/>
                        </a:solidFill>
                        <a:effectLst/>
                        <a:latin typeface="Times New Roman" panose="02020603050405020304" pitchFamily="18" charset="0"/>
                        <a:ea typeface="Times New Roman" panose="02020603050405020304" pitchFamily="18" charset="0"/>
                      </a:endParaRPr>
                    </a:p>
                    <a:p>
                      <a:pPr algn="ctr">
                        <a:spcAft>
                          <a:spcPts val="0"/>
                        </a:spcAft>
                      </a:pPr>
                      <a:r>
                        <a:rPr lang="el-GR" sz="1800" b="1" dirty="0">
                          <a:solidFill>
                            <a:srgbClr val="002060"/>
                          </a:solidFill>
                          <a:effectLst/>
                          <a:highlight>
                            <a:srgbClr val="C0C0C0"/>
                          </a:highlight>
                          <a:latin typeface="Times New Roman" panose="02020603050405020304" pitchFamily="18" charset="0"/>
                          <a:ea typeface="Times New Roman" panose="02020603050405020304" pitchFamily="18" charset="0"/>
                        </a:rPr>
                        <a:t>«ΜΟΝΟ ΕΛΛΗΝΙΚΑ»</a:t>
                      </a:r>
                      <a:endParaRPr lang="ru-RU" sz="1800" dirty="0">
                        <a:solidFill>
                          <a:srgbClr val="002060"/>
                        </a:solidFill>
                        <a:effectLst/>
                        <a:latin typeface="Times New Roman" panose="02020603050405020304" pitchFamily="18" charset="0"/>
                        <a:ea typeface="Times New Roman" panose="02020603050405020304" pitchFamily="18" charset="0"/>
                      </a:endParaRPr>
                    </a:p>
                    <a:p>
                      <a:pPr algn="just">
                        <a:spcAft>
                          <a:spcPts val="0"/>
                        </a:spcAft>
                      </a:pPr>
                      <a:r>
                        <a:rPr lang="el-GR" sz="1800" dirty="0">
                          <a:solidFill>
                            <a:srgbClr val="002060"/>
                          </a:solidFill>
                          <a:effectLst/>
                          <a:latin typeface="Times New Roman" panose="02020603050405020304" pitchFamily="18" charset="0"/>
                          <a:ea typeface="Calibri" panose="020F0502020204030204" pitchFamily="34" charset="0"/>
                        </a:rPr>
                        <a:t> </a:t>
                      </a:r>
                      <a:endParaRPr lang="ru-RU" sz="1800" dirty="0">
                        <a:solidFill>
                          <a:srgbClr val="002060"/>
                        </a:solidFill>
                        <a:effectLst/>
                        <a:latin typeface="Times New Roman" panose="02020603050405020304" pitchFamily="18" charset="0"/>
                        <a:ea typeface="Times New Roman" panose="02020603050405020304" pitchFamily="18" charset="0"/>
                      </a:endParaRPr>
                    </a:p>
                  </a:txBody>
                  <a:tcPr marL="66954" marR="6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800" u="none" strike="noStrike" dirty="0">
                          <a:solidFill>
                            <a:srgbClr val="C00000"/>
                          </a:solidFill>
                          <a:effectLst/>
                          <a:latin typeface="Times New Roman" panose="02020603050405020304" pitchFamily="18" charset="0"/>
                          <a:ea typeface="Calibri" panose="020F0502020204030204" pitchFamily="34" charset="0"/>
                        </a:rPr>
                        <a:t> </a:t>
                      </a:r>
                      <a:endParaRPr lang="ru-RU" sz="1800" dirty="0">
                        <a:solidFill>
                          <a:srgbClr val="C00000"/>
                        </a:solidFill>
                        <a:effectLst/>
                        <a:latin typeface="Times New Roman" panose="02020603050405020304" pitchFamily="18" charset="0"/>
                        <a:ea typeface="Times New Roman" panose="02020603050405020304" pitchFamily="18" charset="0"/>
                      </a:endParaRPr>
                    </a:p>
                    <a:p>
                      <a:pPr algn="just">
                        <a:spcAft>
                          <a:spcPts val="0"/>
                        </a:spcAft>
                      </a:pPr>
                      <a:r>
                        <a:rPr lang="el-GR" sz="1800" u="sng" dirty="0">
                          <a:solidFill>
                            <a:srgbClr val="C00000"/>
                          </a:solidFill>
                          <a:effectLst/>
                          <a:latin typeface="Times New Roman" panose="02020603050405020304" pitchFamily="18" charset="0"/>
                          <a:ea typeface="Calibri" panose="020F0502020204030204" pitchFamily="34" charset="0"/>
                        </a:rPr>
                        <a:t>10</a:t>
                      </a:r>
                      <a:endParaRPr lang="ru-RU" sz="1800" dirty="0">
                        <a:solidFill>
                          <a:srgbClr val="C00000"/>
                        </a:solidFill>
                        <a:effectLst/>
                        <a:latin typeface="Times New Roman" panose="02020603050405020304" pitchFamily="18" charset="0"/>
                        <a:ea typeface="Times New Roman" panose="02020603050405020304" pitchFamily="18" charset="0"/>
                      </a:endParaRPr>
                    </a:p>
                  </a:txBody>
                  <a:tcPr marL="66954" marR="6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15597892"/>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413451822"/>
              </p:ext>
            </p:extLst>
          </p:nvPr>
        </p:nvGraphicFramePr>
        <p:xfrm>
          <a:off x="433206" y="389802"/>
          <a:ext cx="11382741" cy="6260380"/>
        </p:xfrm>
        <a:graphic>
          <a:graphicData uri="http://schemas.openxmlformats.org/drawingml/2006/table">
            <a:tbl>
              <a:tblPr firstRow="1" firstCol="1" bandRow="1"/>
              <a:tblGrid>
                <a:gridCol w="5621094">
                  <a:extLst>
                    <a:ext uri="{9D8B030D-6E8A-4147-A177-3AD203B41FA5}">
                      <a16:colId xmlns:a16="http://schemas.microsoft.com/office/drawing/2014/main" val="20000"/>
                    </a:ext>
                  </a:extLst>
                </a:gridCol>
                <a:gridCol w="5761647">
                  <a:extLst>
                    <a:ext uri="{9D8B030D-6E8A-4147-A177-3AD203B41FA5}">
                      <a16:colId xmlns:a16="http://schemas.microsoft.com/office/drawing/2014/main" val="20001"/>
                    </a:ext>
                  </a:extLst>
                </a:gridCol>
              </a:tblGrid>
              <a:tr h="1317975">
                <a:tc>
                  <a:txBody>
                    <a:bodyPr/>
                    <a:lstStyle/>
                    <a:p>
                      <a:pPr algn="just">
                        <a:spcAft>
                          <a:spcPts val="0"/>
                        </a:spcAft>
                      </a:pPr>
                      <a:r>
                        <a:rPr lang="el-GR" sz="1800" b="1" u="sng" dirty="0">
                          <a:solidFill>
                            <a:srgbClr val="002060"/>
                          </a:solidFill>
                          <a:effectLst/>
                          <a:latin typeface="Times New Roman" panose="02020603050405020304" pitchFamily="18" charset="0"/>
                          <a:ea typeface="Calibri" panose="020F0502020204030204" pitchFamily="34" charset="0"/>
                        </a:rPr>
                        <a:t>ΣΥΝΑΥΛΙΕΣ, ΕΚΘΕΣΕΙΣ ΚΑΛΛΙΤΕΧΝΙΚΕΣ ΕΚΔΗΛΩΣΕΙΣ, ΦΕΣΤΙΒΑΛ, ΕΠΙΣΤΗΜΟΝΙΚΑ </a:t>
                      </a:r>
                      <a:endParaRPr lang="ru-RU" sz="1800" dirty="0">
                        <a:solidFill>
                          <a:srgbClr val="002060"/>
                        </a:solidFill>
                        <a:effectLst/>
                        <a:latin typeface="Times New Roman" panose="02020603050405020304" pitchFamily="18" charset="0"/>
                        <a:ea typeface="Times New Roman" panose="02020603050405020304" pitchFamily="18" charset="0"/>
                      </a:endParaRPr>
                    </a:p>
                    <a:p>
                      <a:pPr algn="just">
                        <a:spcAft>
                          <a:spcPts val="0"/>
                        </a:spcAft>
                      </a:pPr>
                      <a:r>
                        <a:rPr lang="el-GR" sz="1800" b="1" u="sng" dirty="0">
                          <a:solidFill>
                            <a:srgbClr val="002060"/>
                          </a:solidFill>
                          <a:effectLst/>
                          <a:latin typeface="Times New Roman" panose="02020603050405020304" pitchFamily="18" charset="0"/>
                          <a:ea typeface="Calibri" panose="020F0502020204030204" pitchFamily="34" charset="0"/>
                        </a:rPr>
                        <a:t>ΣΥΝΕΔΡΙΑ, ΔΙΑΓΩΝΙΣΜΟΙ</a:t>
                      </a:r>
                      <a:endParaRPr lang="ru-RU" sz="18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800" u="sng">
                          <a:solidFill>
                            <a:srgbClr val="C00000"/>
                          </a:solidFill>
                          <a:effectLst/>
                          <a:latin typeface="Times New Roman" panose="02020603050405020304" pitchFamily="18" charset="0"/>
                          <a:ea typeface="Calibri" panose="020F0502020204030204" pitchFamily="34" charset="0"/>
                        </a:rPr>
                        <a:t>5</a:t>
                      </a:r>
                      <a:endParaRPr lang="ru-RU" sz="1800">
                        <a:solidFill>
                          <a:srgbClr val="C00000"/>
                        </a:solidFill>
                        <a:effectLst/>
                        <a:latin typeface="Times New Roman" panose="02020603050405020304" pitchFamily="18" charset="0"/>
                        <a:ea typeface="Times New Roman" panose="02020603050405020304" pitchFamily="18" charset="0"/>
                      </a:endParaRPr>
                    </a:p>
                    <a:p>
                      <a:pPr algn="just">
                        <a:spcAft>
                          <a:spcPts val="0"/>
                        </a:spcAft>
                      </a:pPr>
                      <a:r>
                        <a:rPr lang="el-GR" sz="1800" i="1">
                          <a:solidFill>
                            <a:srgbClr val="C00000"/>
                          </a:solidFill>
                          <a:effectLst/>
                          <a:latin typeface="Times New Roman" panose="02020603050405020304" pitchFamily="18" charset="0"/>
                          <a:ea typeface="Calibri" panose="020F0502020204030204" pitchFamily="34" charset="0"/>
                        </a:rPr>
                        <a:t> </a:t>
                      </a:r>
                      <a:endParaRPr lang="ru-RU" sz="180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47468">
                <a:tc>
                  <a:txBody>
                    <a:bodyPr/>
                    <a:lstStyle/>
                    <a:p>
                      <a:pPr>
                        <a:spcAft>
                          <a:spcPts val="0"/>
                        </a:spcAft>
                      </a:pPr>
                      <a:r>
                        <a:rPr lang="el-GR" sz="1800" b="1">
                          <a:solidFill>
                            <a:srgbClr val="002060"/>
                          </a:solidFill>
                          <a:effectLst/>
                          <a:latin typeface="Times New Roman" panose="02020603050405020304" pitchFamily="18" charset="0"/>
                          <a:ea typeface="Calibri" panose="020F0502020204030204" pitchFamily="34" charset="0"/>
                        </a:rPr>
                        <a:t>ΠΑΡΟΥΣΙΑΣΕΙΣ, ΣΥΜΜΕΤΟΧΗ ΣΕ ΕΚΔΗΛΩΣΕΙΣ ΠΡΟΩΘΗΣΗΣ ΕΛΛΗΝΙΚΟΥ ΠΟΛΙΤΙΣΜΟΥ, ΣΤΗΡΙΞΗ ΕΝΗΜΕΡΩΣΗΣ – ΧΟΡΗΓΟΙ ΕΠΙΚΟΙΝΩΝΙΑΣ</a:t>
                      </a:r>
                      <a:endParaRPr lang="ru-RU" sz="180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800" u="none" strike="noStrike">
                          <a:solidFill>
                            <a:srgbClr val="C00000"/>
                          </a:solidFill>
                          <a:effectLst/>
                          <a:latin typeface="Times New Roman" panose="02020603050405020304" pitchFamily="18" charset="0"/>
                          <a:ea typeface="Calibri" panose="020F0502020204030204" pitchFamily="34" charset="0"/>
                        </a:rPr>
                        <a:t> </a:t>
                      </a:r>
                      <a:endParaRPr lang="ru-RU" sz="1800">
                        <a:solidFill>
                          <a:srgbClr val="C00000"/>
                        </a:solidFill>
                        <a:effectLst/>
                        <a:latin typeface="Times New Roman" panose="02020603050405020304" pitchFamily="18" charset="0"/>
                        <a:ea typeface="Times New Roman" panose="02020603050405020304" pitchFamily="18" charset="0"/>
                      </a:endParaRPr>
                    </a:p>
                    <a:p>
                      <a:pPr algn="just">
                        <a:spcAft>
                          <a:spcPts val="0"/>
                        </a:spcAft>
                      </a:pPr>
                      <a:r>
                        <a:rPr lang="el-GR" sz="1800" u="sng">
                          <a:solidFill>
                            <a:srgbClr val="C00000"/>
                          </a:solidFill>
                          <a:effectLst/>
                          <a:latin typeface="Times New Roman" panose="02020603050405020304" pitchFamily="18" charset="0"/>
                          <a:ea typeface="Calibri" panose="020F0502020204030204" pitchFamily="34" charset="0"/>
                        </a:rPr>
                        <a:t>18</a:t>
                      </a:r>
                      <a:endParaRPr lang="ru-RU" sz="1800">
                        <a:solidFill>
                          <a:srgbClr val="C00000"/>
                        </a:solidFill>
                        <a:effectLst/>
                        <a:latin typeface="Times New Roman" panose="02020603050405020304" pitchFamily="18" charset="0"/>
                        <a:ea typeface="Times New Roman" panose="02020603050405020304" pitchFamily="18" charset="0"/>
                      </a:endParaRPr>
                    </a:p>
                    <a:p>
                      <a:pPr algn="just">
                        <a:spcAft>
                          <a:spcPts val="0"/>
                        </a:spcAft>
                      </a:pPr>
                      <a:r>
                        <a:rPr lang="el-GR" sz="1800" i="1">
                          <a:solidFill>
                            <a:srgbClr val="C00000"/>
                          </a:solidFill>
                          <a:effectLst/>
                          <a:latin typeface="Times New Roman" panose="02020603050405020304" pitchFamily="18" charset="0"/>
                          <a:ea typeface="Calibri" panose="020F0502020204030204" pitchFamily="34" charset="0"/>
                        </a:rPr>
                        <a:t> </a:t>
                      </a:r>
                      <a:endParaRPr lang="ru-RU" sz="180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94937">
                <a:tc>
                  <a:txBody>
                    <a:bodyPr/>
                    <a:lstStyle/>
                    <a:p>
                      <a:pPr algn="just">
                        <a:spcAft>
                          <a:spcPts val="0"/>
                        </a:spcAft>
                      </a:pPr>
                      <a:r>
                        <a:rPr lang="el-GR" sz="1800" b="1" dirty="0">
                          <a:solidFill>
                            <a:srgbClr val="002060"/>
                          </a:solidFill>
                          <a:effectLst/>
                          <a:latin typeface="Times New Roman" panose="02020603050405020304" pitchFamily="18" charset="0"/>
                          <a:ea typeface="Calibri" panose="020F0502020204030204" pitchFamily="34" charset="0"/>
                        </a:rPr>
                        <a:t>ΔΙΑΚΡΙΣΕΙΣ – ΒΡΑΒΕΥΣΕΙΣ (2)</a:t>
                      </a:r>
                      <a:endParaRPr lang="ru-RU" sz="1800" dirty="0">
                        <a:solidFill>
                          <a:srgbClr val="002060"/>
                        </a:solidFill>
                        <a:effectLst/>
                        <a:latin typeface="Times New Roman" panose="02020603050405020304" pitchFamily="18" charset="0"/>
                        <a:ea typeface="Times New Roman" panose="02020603050405020304" pitchFamily="18" charset="0"/>
                      </a:endParaRPr>
                    </a:p>
                    <a:p>
                      <a:pPr algn="just">
                        <a:spcAft>
                          <a:spcPts val="0"/>
                        </a:spcAft>
                      </a:pPr>
                      <a:r>
                        <a:rPr lang="el-GR" sz="1800" b="1" i="1" dirty="0">
                          <a:solidFill>
                            <a:srgbClr val="002060"/>
                          </a:solidFill>
                          <a:effectLst/>
                          <a:latin typeface="Times New Roman" panose="02020603050405020304" pitchFamily="18" charset="0"/>
                          <a:ea typeface="Times New Roman" panose="02020603050405020304" pitchFamily="18" charset="0"/>
                        </a:rPr>
                        <a:t> </a:t>
                      </a:r>
                      <a:endParaRPr lang="ru-RU" sz="18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panose="05000000000000000000" pitchFamily="2" charset="2"/>
                        <a:buChar char=""/>
                      </a:pPr>
                      <a:r>
                        <a:rPr lang="el-GR" sz="1800" dirty="0">
                          <a:solidFill>
                            <a:srgbClr val="C00000"/>
                          </a:solidFill>
                          <a:effectLst/>
                          <a:latin typeface="Times New Roman" panose="02020603050405020304" pitchFamily="18" charset="0"/>
                          <a:ea typeface="Calibri" panose="020F0502020204030204" pitchFamily="34" charset="0"/>
                        </a:rPr>
                        <a:t>GRAND PRIX 15ου ΔΙΕΘΝΟΥΣ ΦΕΣΤΙΒΑΛ ΕΘΝΙΚΩΝ ΘΕΑΤΡΩΝ «ΜΟΣΧΑ – ΠΟΛΗ του ΚΟΣΜΟΥ» - «ΤΡΩΑΔΕΣ»  Ευριπίδου</a:t>
                      </a:r>
                      <a:endParaRPr lang="ru-RU" sz="1800" dirty="0">
                        <a:solidFill>
                          <a:srgbClr val="C00000"/>
                        </a:solidFill>
                        <a:effectLst/>
                        <a:latin typeface="Times New Roman" panose="02020603050405020304" pitchFamily="18" charset="0"/>
                        <a:ea typeface="Times New Roman" panose="02020603050405020304" pitchFamily="18" charset="0"/>
                      </a:endParaRPr>
                    </a:p>
                    <a:p>
                      <a:pPr algn="just">
                        <a:spcAft>
                          <a:spcPts val="0"/>
                        </a:spcAft>
                      </a:pPr>
                      <a:r>
                        <a:rPr lang="el-GR" sz="1800" dirty="0">
                          <a:solidFill>
                            <a:srgbClr val="C00000"/>
                          </a:solidFill>
                          <a:effectLst/>
                          <a:latin typeface="Times New Roman" panose="02020603050405020304" pitchFamily="18" charset="0"/>
                          <a:ea typeface="Calibri" panose="020F0502020204030204" pitchFamily="34" charset="0"/>
                        </a:rPr>
                        <a:t> </a:t>
                      </a:r>
                      <a:endParaRPr lang="ru-RU" sz="1800" dirty="0">
                        <a:solidFill>
                          <a:srgbClr val="C0000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el-GR" sz="1800" dirty="0">
                          <a:solidFill>
                            <a:srgbClr val="C00000"/>
                          </a:solidFill>
                          <a:effectLst/>
                          <a:latin typeface="Times New Roman" panose="02020603050405020304" pitchFamily="18" charset="0"/>
                          <a:ea typeface="Calibri" panose="020F0502020204030204" pitchFamily="34" charset="0"/>
                        </a:rPr>
                        <a:t>ΕΙΔΙΚΟ ΒΡΑΒΕΙΟ ΚΡΙΤΙΚΗΣ ΕΠΙΤΡΟΠΗΣ 20ου ΔΙΕΘΝΟΥΣ ΦΕΣΤΙΒΑΛ ΑΡΧΑΙΟΥ ΔΡΑΜΑΤΟΣ  «ΑΓΩΝΕΣ ΒΟΣΠΟΡΟΥ» -  «ΙΠΠΟΛΥΤΟΣ»  Ευριπίδου</a:t>
                      </a:r>
                      <a:endParaRPr lang="ru-RU" sz="180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31132931"/>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007959742"/>
              </p:ext>
            </p:extLst>
          </p:nvPr>
        </p:nvGraphicFramePr>
        <p:xfrm>
          <a:off x="445081" y="447594"/>
          <a:ext cx="11525245" cy="6166961"/>
        </p:xfrm>
        <a:graphic>
          <a:graphicData uri="http://schemas.openxmlformats.org/drawingml/2006/table">
            <a:tbl>
              <a:tblPr firstRow="1" firstCol="1" bandRow="1"/>
              <a:tblGrid>
                <a:gridCol w="5691466">
                  <a:extLst>
                    <a:ext uri="{9D8B030D-6E8A-4147-A177-3AD203B41FA5}">
                      <a16:colId xmlns:a16="http://schemas.microsoft.com/office/drawing/2014/main" val="20000"/>
                    </a:ext>
                  </a:extLst>
                </a:gridCol>
                <a:gridCol w="5833779">
                  <a:extLst>
                    <a:ext uri="{9D8B030D-6E8A-4147-A177-3AD203B41FA5}">
                      <a16:colId xmlns:a16="http://schemas.microsoft.com/office/drawing/2014/main" val="20001"/>
                    </a:ext>
                  </a:extLst>
                </a:gridCol>
              </a:tblGrid>
              <a:tr h="3924430">
                <a:tc>
                  <a:txBody>
                    <a:bodyPr/>
                    <a:lstStyle/>
                    <a:p>
                      <a:pPr algn="ctr">
                        <a:spcAft>
                          <a:spcPts val="0"/>
                        </a:spcAft>
                      </a:pPr>
                      <a:r>
                        <a:rPr lang="el-GR" sz="1800" b="1" dirty="0">
                          <a:solidFill>
                            <a:srgbClr val="002060"/>
                          </a:solidFill>
                          <a:effectLst/>
                          <a:latin typeface="Times New Roman" panose="02020603050405020304" pitchFamily="18" charset="0"/>
                          <a:ea typeface="Calibri" panose="020F0502020204030204" pitchFamily="34" charset="0"/>
                        </a:rPr>
                        <a:t> </a:t>
                      </a:r>
                      <a:endParaRPr lang="ru-RU" sz="1800" dirty="0">
                        <a:solidFill>
                          <a:srgbClr val="002060"/>
                        </a:solidFill>
                        <a:effectLst/>
                        <a:latin typeface="Times New Roman" panose="02020603050405020304" pitchFamily="18" charset="0"/>
                        <a:ea typeface="Times New Roman" panose="02020603050405020304" pitchFamily="18" charset="0"/>
                      </a:endParaRPr>
                    </a:p>
                    <a:p>
                      <a:pPr algn="just">
                        <a:spcAft>
                          <a:spcPts val="0"/>
                        </a:spcAft>
                      </a:pPr>
                      <a:r>
                        <a:rPr lang="el-GR" sz="1800" b="1" dirty="0">
                          <a:solidFill>
                            <a:srgbClr val="002060"/>
                          </a:solidFill>
                          <a:effectLst/>
                          <a:latin typeface="Times New Roman" panose="02020603050405020304" pitchFamily="18" charset="0"/>
                          <a:ea typeface="Calibri" panose="020F0502020204030204" pitchFamily="34" charset="0"/>
                        </a:rPr>
                        <a:t>ΣΤΗΡΙΞΗ ΕΝΗΜΕΡΩΣΗΣ – ΧΟΡΗΓΟΙ ΕΠΙΚΟΙΝΩΝΙΑΣ – ΣΥΜΜΕΤΟΧΗ ΣΕ ΕΚΔΗΛΩΣΕΙΣ ΠΡΟΩΘΗΣΗΣ-ΠΡΟΒΟΛΗΣ ΤΟΥ ΕΛΛΗΝΙΚΟΥ ΠΟΛΙΤΙΣΜΟΥ</a:t>
                      </a:r>
                      <a:endParaRPr lang="ru-RU" sz="1800" dirty="0">
                        <a:solidFill>
                          <a:srgbClr val="002060"/>
                        </a:solidFill>
                        <a:effectLst/>
                        <a:latin typeface="Times New Roman" panose="02020603050405020304" pitchFamily="18" charset="0"/>
                        <a:ea typeface="Times New Roman" panose="02020603050405020304" pitchFamily="18" charset="0"/>
                      </a:endParaRPr>
                    </a:p>
                    <a:p>
                      <a:pPr algn="just">
                        <a:spcAft>
                          <a:spcPts val="0"/>
                        </a:spcAft>
                      </a:pPr>
                      <a:r>
                        <a:rPr lang="el-GR" sz="1800" dirty="0">
                          <a:solidFill>
                            <a:srgbClr val="002060"/>
                          </a:solidFill>
                          <a:effectLst/>
                          <a:latin typeface="Times New Roman" panose="02020603050405020304" pitchFamily="18" charset="0"/>
                          <a:ea typeface="Calibri" panose="020F0502020204030204" pitchFamily="34" charset="0"/>
                        </a:rPr>
                        <a:t> </a:t>
                      </a:r>
                      <a:endParaRPr lang="ru-RU" sz="18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800" u="none" strike="noStrike">
                          <a:solidFill>
                            <a:srgbClr val="C00000"/>
                          </a:solidFill>
                          <a:effectLst/>
                          <a:latin typeface="Times New Roman" panose="02020603050405020304" pitchFamily="18" charset="0"/>
                          <a:ea typeface="Calibri" panose="020F0502020204030204" pitchFamily="34" charset="0"/>
                        </a:rPr>
                        <a:t> </a:t>
                      </a:r>
                      <a:endParaRPr lang="ru-RU" sz="1800">
                        <a:solidFill>
                          <a:srgbClr val="C00000"/>
                        </a:solidFill>
                        <a:effectLst/>
                        <a:latin typeface="Times New Roman" panose="02020603050405020304" pitchFamily="18" charset="0"/>
                        <a:ea typeface="Times New Roman" panose="02020603050405020304" pitchFamily="18" charset="0"/>
                      </a:endParaRPr>
                    </a:p>
                    <a:p>
                      <a:pPr algn="just">
                        <a:spcAft>
                          <a:spcPts val="0"/>
                        </a:spcAft>
                      </a:pPr>
                      <a:r>
                        <a:rPr lang="el-GR" sz="1800" u="none" strike="noStrike">
                          <a:solidFill>
                            <a:srgbClr val="C00000"/>
                          </a:solidFill>
                          <a:effectLst/>
                          <a:latin typeface="Times New Roman" panose="02020603050405020304" pitchFamily="18" charset="0"/>
                          <a:ea typeface="Calibri" panose="020F0502020204030204" pitchFamily="34" charset="0"/>
                        </a:rPr>
                        <a:t> </a:t>
                      </a:r>
                      <a:endParaRPr lang="ru-RU" sz="1800">
                        <a:solidFill>
                          <a:srgbClr val="C00000"/>
                        </a:solidFill>
                        <a:effectLst/>
                        <a:latin typeface="Times New Roman" panose="02020603050405020304" pitchFamily="18" charset="0"/>
                        <a:ea typeface="Times New Roman" panose="02020603050405020304" pitchFamily="18" charset="0"/>
                      </a:endParaRPr>
                    </a:p>
                    <a:p>
                      <a:pPr algn="just">
                        <a:spcAft>
                          <a:spcPts val="0"/>
                        </a:spcAft>
                      </a:pPr>
                      <a:r>
                        <a:rPr lang="el-GR" sz="1800" u="sng">
                          <a:solidFill>
                            <a:srgbClr val="C00000"/>
                          </a:solidFill>
                          <a:effectLst/>
                          <a:latin typeface="Times New Roman" panose="02020603050405020304" pitchFamily="18" charset="0"/>
                          <a:ea typeface="Calibri" panose="020F0502020204030204" pitchFamily="34" charset="0"/>
                        </a:rPr>
                        <a:t>27</a:t>
                      </a:r>
                      <a:endParaRPr lang="ru-RU" sz="1800">
                        <a:solidFill>
                          <a:srgbClr val="C00000"/>
                        </a:solidFill>
                        <a:effectLst/>
                        <a:latin typeface="Times New Roman" panose="02020603050405020304" pitchFamily="18" charset="0"/>
                        <a:ea typeface="Times New Roman" panose="02020603050405020304" pitchFamily="18" charset="0"/>
                      </a:endParaRPr>
                    </a:p>
                    <a:p>
                      <a:pPr algn="just">
                        <a:spcAft>
                          <a:spcPts val="0"/>
                        </a:spcAft>
                      </a:pPr>
                      <a:r>
                        <a:rPr lang="el-GR" sz="1800" i="1">
                          <a:solidFill>
                            <a:srgbClr val="C00000"/>
                          </a:solidFill>
                          <a:effectLst/>
                          <a:latin typeface="Times New Roman" panose="02020603050405020304" pitchFamily="18" charset="0"/>
                          <a:ea typeface="Calibri" panose="020F0502020204030204" pitchFamily="34" charset="0"/>
                        </a:rPr>
                        <a:t> </a:t>
                      </a:r>
                      <a:endParaRPr lang="ru-RU" sz="180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42531">
                <a:tc>
                  <a:txBody>
                    <a:bodyPr/>
                    <a:lstStyle/>
                    <a:p>
                      <a:pPr algn="just">
                        <a:spcAft>
                          <a:spcPts val="0"/>
                        </a:spcAft>
                      </a:pPr>
                      <a:r>
                        <a:rPr lang="el-GR" sz="1800" b="1" dirty="0">
                          <a:solidFill>
                            <a:srgbClr val="002060"/>
                          </a:solidFill>
                          <a:effectLst/>
                          <a:latin typeface="Times New Roman" panose="02020603050405020304" pitchFamily="18" charset="0"/>
                          <a:ea typeface="Calibri" panose="020F0502020204030204" pitchFamily="34" charset="0"/>
                        </a:rPr>
                        <a:t>ΣΥΝΕΡΓΑΣΙΑ ΜΕ ΤΑ ΜΜΕ, ΣΥΜΜΕΤΟΧΗ ΚΕΠ ΣΕ ΤΗΛΕΟΠΤΙΚΕΣ ΕΚΠΟΜΠΕΣ – ΤΑ ΜΜΕ ΓΙΑ ΤΟ Κ.Ε.Π.</a:t>
                      </a:r>
                      <a:endParaRPr lang="ru-RU" sz="18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800" u="none" strike="noStrike" dirty="0">
                          <a:solidFill>
                            <a:srgbClr val="C00000"/>
                          </a:solidFill>
                          <a:effectLst/>
                          <a:latin typeface="Times New Roman" panose="02020603050405020304" pitchFamily="18" charset="0"/>
                          <a:ea typeface="Calibri" panose="020F0502020204030204" pitchFamily="34" charset="0"/>
                        </a:rPr>
                        <a:t> </a:t>
                      </a:r>
                      <a:endParaRPr lang="ru-RU" sz="1800" dirty="0">
                        <a:solidFill>
                          <a:srgbClr val="C00000"/>
                        </a:solidFill>
                        <a:effectLst/>
                        <a:latin typeface="Times New Roman" panose="02020603050405020304" pitchFamily="18" charset="0"/>
                        <a:ea typeface="Times New Roman" panose="02020603050405020304" pitchFamily="18" charset="0"/>
                      </a:endParaRPr>
                    </a:p>
                    <a:p>
                      <a:pPr algn="just">
                        <a:spcAft>
                          <a:spcPts val="0"/>
                        </a:spcAft>
                      </a:pPr>
                      <a:r>
                        <a:rPr lang="el-GR" sz="1800" u="sng" dirty="0">
                          <a:solidFill>
                            <a:srgbClr val="C00000"/>
                          </a:solidFill>
                          <a:effectLst/>
                          <a:latin typeface="Times New Roman" panose="02020603050405020304" pitchFamily="18" charset="0"/>
                          <a:ea typeface="Calibri" panose="020F0502020204030204" pitchFamily="34" charset="0"/>
                        </a:rPr>
                        <a:t>21</a:t>
                      </a:r>
                      <a:endParaRPr lang="ru-RU" sz="1800" dirty="0">
                        <a:solidFill>
                          <a:srgbClr val="C00000"/>
                        </a:solidFill>
                        <a:effectLst/>
                        <a:latin typeface="Times New Roman" panose="02020603050405020304" pitchFamily="18" charset="0"/>
                        <a:ea typeface="Times New Roman" panose="02020603050405020304" pitchFamily="18" charset="0"/>
                      </a:endParaRPr>
                    </a:p>
                    <a:p>
                      <a:pPr algn="just">
                        <a:spcAft>
                          <a:spcPts val="0"/>
                        </a:spcAft>
                      </a:pPr>
                      <a:r>
                        <a:rPr lang="el-GR" sz="1800" i="1" dirty="0">
                          <a:solidFill>
                            <a:srgbClr val="C00000"/>
                          </a:solidFill>
                          <a:effectLst/>
                          <a:latin typeface="Times New Roman" panose="02020603050405020304" pitchFamily="18" charset="0"/>
                          <a:ea typeface="Calibri" panose="020F0502020204030204" pitchFamily="34" charset="0"/>
                        </a:rPr>
                        <a:t> </a:t>
                      </a:r>
                      <a:endParaRPr lang="ru-RU" sz="180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10087915"/>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710166389"/>
              </p:ext>
            </p:extLst>
          </p:nvPr>
        </p:nvGraphicFramePr>
        <p:xfrm>
          <a:off x="682588" y="591683"/>
          <a:ext cx="10883977" cy="6034748"/>
        </p:xfrm>
        <a:graphic>
          <a:graphicData uri="http://schemas.openxmlformats.org/drawingml/2006/table">
            <a:tbl>
              <a:tblPr firstRow="1" firstCol="1" bandRow="1"/>
              <a:tblGrid>
                <a:gridCol w="5374791">
                  <a:extLst>
                    <a:ext uri="{9D8B030D-6E8A-4147-A177-3AD203B41FA5}">
                      <a16:colId xmlns:a16="http://schemas.microsoft.com/office/drawing/2014/main" val="20000"/>
                    </a:ext>
                  </a:extLst>
                </a:gridCol>
                <a:gridCol w="5509186">
                  <a:extLst>
                    <a:ext uri="{9D8B030D-6E8A-4147-A177-3AD203B41FA5}">
                      <a16:colId xmlns:a16="http://schemas.microsoft.com/office/drawing/2014/main" val="20001"/>
                    </a:ext>
                  </a:extLst>
                </a:gridCol>
              </a:tblGrid>
              <a:tr h="6034748">
                <a:tc>
                  <a:txBody>
                    <a:bodyPr/>
                    <a:lstStyle/>
                    <a:p>
                      <a:pPr algn="just">
                        <a:spcAft>
                          <a:spcPts val="0"/>
                        </a:spcAft>
                      </a:pPr>
                      <a:r>
                        <a:rPr lang="el-GR" sz="1800" b="1" dirty="0">
                          <a:solidFill>
                            <a:srgbClr val="002060"/>
                          </a:solidFill>
                          <a:effectLst/>
                          <a:latin typeface="Times New Roman" panose="02020603050405020304" pitchFamily="18" charset="0"/>
                          <a:ea typeface="Calibri" panose="020F0502020204030204" pitchFamily="34" charset="0"/>
                        </a:rPr>
                        <a:t>ΘΕΡΙΝΑ ΕΚΠΑΙΔΕΥΤΙΚΑ ΠΡΟΓΡΑΜΜΑΤΑ - ΚΑΤΑΣΚΗΝΩΣΕΙΣ.</a:t>
                      </a:r>
                      <a:endParaRPr lang="ru-RU" sz="1800" dirty="0">
                        <a:solidFill>
                          <a:srgbClr val="002060"/>
                        </a:solidFill>
                        <a:effectLst/>
                        <a:latin typeface="Times New Roman" panose="02020603050405020304" pitchFamily="18" charset="0"/>
                        <a:ea typeface="Times New Roman" panose="02020603050405020304" pitchFamily="18" charset="0"/>
                      </a:endParaRPr>
                    </a:p>
                    <a:p>
                      <a:pPr algn="just">
                        <a:spcAft>
                          <a:spcPts val="0"/>
                        </a:spcAft>
                      </a:pPr>
                      <a:r>
                        <a:rPr lang="el-GR" sz="1800" dirty="0">
                          <a:solidFill>
                            <a:srgbClr val="002060"/>
                          </a:solidFill>
                          <a:effectLst/>
                          <a:latin typeface="Times New Roman" panose="02020603050405020304" pitchFamily="18" charset="0"/>
                          <a:ea typeface="Calibri" panose="020F0502020204030204" pitchFamily="34" charset="0"/>
                        </a:rPr>
                        <a:t>Έχοντας ως στόχο την πολύπλευρη, σφαιρική γνωριμία με την Ελλάδα, τον ελληνικό πολιτισμό, την ελληνική γλώσσα, το Κέντρο Ελληνικού Πολιτισμού κατήρτισε, από το καλοκαίρι του 2014,ειδικά θερινά εκπαιδευτικά και τουριστικά προγράμματα (συμπεριλαμβανομένου προγράμματος παιδικών κατασκηνώσεων και προγράμματος θρησκευτικού-προσκυνηματικού τουρισμού) .  Παρακολουθώντας τα συγκεκριμένα προγράμματα στους σπουδαστές μας προσφέρεται η δυνατότητα αφ΄ενός βελτίωσης του επιπέδου του γνώσης της γλώσσας αφ΄ετέρου γνωριμίας με την ανεπανάληπτου κάλλους φυσική ομορφιά και το μοναδικό πλούτο της πολιτιστικής κληρονομιάς της Χώρας μας. </a:t>
                      </a:r>
                      <a:endParaRPr lang="ru-RU" sz="18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panose="05000000000000000000" pitchFamily="2" charset="2"/>
                        <a:buChar char=""/>
                      </a:pPr>
                      <a:r>
                        <a:rPr lang="el-GR" sz="1800" dirty="0">
                          <a:solidFill>
                            <a:srgbClr val="C00000"/>
                          </a:solidFill>
                          <a:effectLst/>
                          <a:latin typeface="Times New Roman" panose="02020603050405020304" pitchFamily="18" charset="0"/>
                          <a:ea typeface="Calibri" panose="020F0502020204030204" pitchFamily="34" charset="0"/>
                        </a:rPr>
                        <a:t>Προτείνονται δύο (2) προγράμματα εκμάθησης ελληνικής γλώσσας σε συνεργασία με τη σχολή  “Lexis”</a:t>
                      </a:r>
                      <a:endParaRPr lang="ru-RU" sz="1800" dirty="0">
                        <a:solidFill>
                          <a:srgbClr val="C00000"/>
                        </a:solidFill>
                        <a:effectLst/>
                        <a:latin typeface="Times New Roman" panose="02020603050405020304" pitchFamily="18" charset="0"/>
                        <a:ea typeface="Times New Roman" panose="02020603050405020304" pitchFamily="18" charset="0"/>
                      </a:endParaRPr>
                    </a:p>
                    <a:p>
                      <a:pPr algn="just">
                        <a:spcAft>
                          <a:spcPts val="0"/>
                        </a:spcAft>
                      </a:pPr>
                      <a:r>
                        <a:rPr lang="el-GR" sz="1800" dirty="0">
                          <a:solidFill>
                            <a:srgbClr val="C00000"/>
                          </a:solidFill>
                          <a:effectLst/>
                          <a:latin typeface="Times New Roman" panose="02020603050405020304" pitchFamily="18" charset="0"/>
                          <a:ea typeface="Calibri" panose="020F0502020204030204" pitchFamily="34" charset="0"/>
                        </a:rPr>
                        <a:t> </a:t>
                      </a:r>
                      <a:endParaRPr lang="ru-RU" sz="1800" dirty="0">
                        <a:solidFill>
                          <a:srgbClr val="C0000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el-GR" sz="1800" dirty="0">
                          <a:solidFill>
                            <a:srgbClr val="C00000"/>
                          </a:solidFill>
                          <a:effectLst/>
                          <a:latin typeface="Times New Roman" panose="02020603050405020304" pitchFamily="18" charset="0"/>
                          <a:ea typeface="Calibri" panose="020F0502020204030204" pitchFamily="34" charset="0"/>
                        </a:rPr>
                        <a:t>Εκπαιδευτικό πρόγραμμα στη μαγευτική Καβάλα  (</a:t>
                      </a:r>
                      <a:r>
                        <a:rPr lang="el-GR" sz="1800" u="sng" dirty="0">
                          <a:solidFill>
                            <a:srgbClr val="C00000"/>
                          </a:solidFill>
                          <a:effectLst/>
                          <a:latin typeface="Times New Roman" panose="02020603050405020304" pitchFamily="18" charset="0"/>
                          <a:ea typeface="Calibri" panose="020F0502020204030204" pitchFamily="34" charset="0"/>
                        </a:rPr>
                        <a:t>http://karezistudies.com/index.php/gr/</a:t>
                      </a:r>
                      <a:r>
                        <a:rPr lang="el-GR" sz="1800" dirty="0">
                          <a:solidFill>
                            <a:srgbClr val="C00000"/>
                          </a:solidFill>
                          <a:effectLst/>
                          <a:latin typeface="Times New Roman" panose="02020603050405020304" pitchFamily="18" charset="0"/>
                          <a:ea typeface="Calibri" panose="020F0502020204030204" pitchFamily="34" charset="0"/>
                        </a:rPr>
                        <a:t>) από το εκπαιδευτικό κέντρο KAREZI STUDIES, που συνδυάζει μαθήματα ελληνικής γλώσσας, χορού και λοιπές δραστηριότητες.</a:t>
                      </a:r>
                      <a:endParaRPr lang="ru-RU" sz="1800" dirty="0">
                        <a:solidFill>
                          <a:srgbClr val="C00000"/>
                        </a:solidFill>
                        <a:effectLst/>
                        <a:latin typeface="Times New Roman" panose="02020603050405020304" pitchFamily="18" charset="0"/>
                        <a:ea typeface="Times New Roman" panose="02020603050405020304" pitchFamily="18" charset="0"/>
                      </a:endParaRPr>
                    </a:p>
                    <a:p>
                      <a:pPr algn="just">
                        <a:spcAft>
                          <a:spcPts val="0"/>
                        </a:spcAft>
                      </a:pPr>
                      <a:r>
                        <a:rPr lang="el-GR" sz="1800" dirty="0">
                          <a:solidFill>
                            <a:srgbClr val="C00000"/>
                          </a:solidFill>
                          <a:effectLst/>
                          <a:latin typeface="Times New Roman" panose="02020603050405020304" pitchFamily="18" charset="0"/>
                          <a:ea typeface="Calibri" panose="020F0502020204030204" pitchFamily="34" charset="0"/>
                        </a:rPr>
                        <a:t> </a:t>
                      </a:r>
                      <a:endParaRPr lang="ru-RU" sz="180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12587466"/>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946437458"/>
              </p:ext>
            </p:extLst>
          </p:nvPr>
        </p:nvGraphicFramePr>
        <p:xfrm>
          <a:off x="570017" y="463138"/>
          <a:ext cx="10260280" cy="5760720"/>
        </p:xfrm>
        <a:graphic>
          <a:graphicData uri="http://schemas.openxmlformats.org/drawingml/2006/table">
            <a:tbl>
              <a:tblPr firstRow="1" firstCol="1" bandRow="1"/>
              <a:tblGrid>
                <a:gridCol w="5066794">
                  <a:extLst>
                    <a:ext uri="{9D8B030D-6E8A-4147-A177-3AD203B41FA5}">
                      <a16:colId xmlns:a16="http://schemas.microsoft.com/office/drawing/2014/main" val="20000"/>
                    </a:ext>
                  </a:extLst>
                </a:gridCol>
                <a:gridCol w="5193486">
                  <a:extLst>
                    <a:ext uri="{9D8B030D-6E8A-4147-A177-3AD203B41FA5}">
                      <a16:colId xmlns:a16="http://schemas.microsoft.com/office/drawing/2014/main" val="20001"/>
                    </a:ext>
                  </a:extLst>
                </a:gridCol>
              </a:tblGrid>
              <a:tr h="4957063">
                <a:tc>
                  <a:txBody>
                    <a:bodyPr/>
                    <a:lstStyle/>
                    <a:p>
                      <a:pPr algn="just">
                        <a:spcAft>
                          <a:spcPts val="0"/>
                        </a:spcAft>
                      </a:pPr>
                      <a:r>
                        <a:rPr lang="el-GR" sz="1800" b="1" u="sng"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ΔΙΚΤΥΟΤΟΠΟΣ Κ.Ε.Π.</a:t>
                      </a:r>
                      <a:endParaRPr lang="ru-RU"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l-GR" sz="1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Τον Ιούλιο του 2017 λειτούργησε το καινούριο εδάφιο του Δικτυότοπου του Κέντρου Ελληνικού Πολιτισμού (ΚΕΠ)  «ΧΡΗΣΙΜΕΣ ΠΛΗΡΟΦΟΡΙΕΣ», στο οποίο ο προσφάτως αφιχθείς στη ρωσική πρωτεύουσα ομογενής μας ή Φιλέλληνας δύναται να αντλήσει χρήσιμη, κατά τη γνώμη μας, πληροφόρηση για τα ελληνικά σημεία της Μόσχας, τα αξιοθέατά της, τα θεάματα και καταστήματά της, ενημέρωση για καταστάσεις έκτακτης ανάγκης , επικοινωνίες κ.λπ. </a:t>
                      </a:r>
                      <a:endParaRPr lang="ru-RU"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l-GR" sz="1800" u="sng"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http://www.hecucenter.ru/gr/helpfulinfo/hrisimes_plirofories.html</a:t>
                      </a:r>
                      <a:endParaRPr lang="ru-RU"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523" marR="2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Symbol" panose="05050102010706020507" pitchFamily="18" charset="2"/>
                        <a:buChar char=""/>
                        <a:tabLst>
                          <a:tab pos="457200" algn="l"/>
                        </a:tabLst>
                      </a:pPr>
                      <a:r>
                        <a:rPr lang="el-GR" sz="1800" kern="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Στο εδάφιο</a:t>
                      </a:r>
                      <a:r>
                        <a:rPr lang="el-GR" sz="1800" b="1" kern="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"Ειδήσεις απο την Ελλάδα" </a:t>
                      </a:r>
                      <a:r>
                        <a:rPr lang="el-GR" sz="1800" kern="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αναρτώνται νέα και ενημέρωση πολιτιστικού, εκπαιδευτικού ενδιαφέροντος, για τη Χώρα μας, που έχουν την ευγενική καλοσύνη να μας αποστέλνουν άνθρωποι της τέχνης και των γραμμάτων, καλοί μας  φίλοι από την Ελλάδα, αλλά και παρακολουθούμε και εντοπίζουμε και εμείς  </a:t>
                      </a:r>
                      <a:r>
                        <a:rPr lang="el-GR" sz="1800" b="1" u="sng" kern="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http://www.hecucenter.ru/gr/greeknews/</a:t>
                      </a:r>
                      <a:endParaRPr lang="ru-RU"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l-GR" sz="1800" b="1" kern="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l-GR"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l-GR" sz="1800" b="1" kern="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Άοκνα και με συνέπεια συνεχίζεται να εμπλουτίζεται με εξαιρετικά επίκαιρα και ενδιαφέροντα άρθρα</a:t>
                      </a:r>
                      <a:r>
                        <a:rPr lang="el-GR" sz="1800" kern="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η στήλη του σημαντικού Έλληνα δημοσιογράφουμ σκηνοθέτη </a:t>
                      </a:r>
                      <a:r>
                        <a:rPr lang="el-GR" sz="1800" b="1" kern="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Γιώργου Μεσσάρη </a:t>
                      </a:r>
                      <a:r>
                        <a:rPr lang="el-GR" sz="1800" b="1" i="1" kern="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«Τελεία και Παύλα»</a:t>
                      </a:r>
                      <a:r>
                        <a:rPr lang="el-GR" sz="1800" b="1" kern="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l-GR" sz="1800" kern="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που αναφέρεται σε οξύτατα ζητήματα του σύγχρονου κόσμου και δεν δύναται να αφήσει ασυγκίνητο τον καθένα μας </a:t>
                      </a:r>
                      <a:r>
                        <a:rPr lang="en-US" sz="1800" u="sng" kern="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http</a:t>
                      </a:r>
                      <a:r>
                        <a:rPr lang="el-GR" sz="1800" u="sng" kern="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u="sng" kern="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www</a:t>
                      </a:r>
                      <a:r>
                        <a:rPr lang="el-GR" sz="1800" u="sng" kern="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u="sng" kern="18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hecucenter</a:t>
                      </a:r>
                      <a:r>
                        <a:rPr lang="el-GR" sz="1800" u="sng" kern="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u="sng" kern="18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ru</a:t>
                      </a:r>
                      <a:r>
                        <a:rPr lang="el-GR" sz="1800" u="sng" kern="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u="sng" kern="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gr</a:t>
                      </a:r>
                      <a:r>
                        <a:rPr lang="el-GR" sz="1800" u="sng" kern="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u="sng" kern="18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laststraw</a:t>
                      </a:r>
                      <a:r>
                        <a:rPr lang="el-GR" sz="1800" u="sng" kern="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l-GR" sz="1800" kern="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49580">
                        <a:spcAft>
                          <a:spcPts val="0"/>
                        </a:spcAft>
                      </a:pPr>
                      <a:r>
                        <a:rPr lang="el-GR"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l-G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523" marR="27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5437907"/>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7968" y="1237559"/>
            <a:ext cx="8091055" cy="4373505"/>
          </a:xfrm>
          <a:prstGeom prst="rect">
            <a:avLst/>
          </a:prstGeom>
        </p:spPr>
        <p:txBody>
          <a:bodyPr wrap="square">
            <a:spAutoFit/>
          </a:bodyPr>
          <a:lstStyle/>
          <a:p>
            <a:pPr marL="342900" lvl="0" indent="-342900" defTabSz="457200">
              <a:lnSpc>
                <a:spcPct val="107000"/>
              </a:lnSpc>
              <a:buFont typeface="Symbol" panose="05050102010706020507" pitchFamily="18" charset="2"/>
              <a:buChar char=""/>
              <a:tabLst>
                <a:tab pos="457200" algn="l"/>
              </a:tabLst>
            </a:pPr>
            <a:r>
              <a:rPr lang="el-GR" sz="2000" dirty="0">
                <a:solidFill>
                  <a:srgbClr val="C00000"/>
                </a:solidFill>
                <a:latin typeface="Times New Roman" panose="02020603050405020304" pitchFamily="18" charset="0"/>
                <a:ea typeface="Times New Roman" panose="02020603050405020304" pitchFamily="18" charset="0"/>
              </a:rPr>
              <a:t>Άοκνα και με συνέπεια συνεχίζεται να εμπλουτίζεται  το εδάφιο «Ελληνική κουζίνα», που συντάσσει η διδάκτωρ ιστορίαε, Ελληνίστρια, Άννα Λουμπότσκαγα http://www.hecucenter.ru/gr/greekfood/</a:t>
            </a:r>
          </a:p>
          <a:p>
            <a:pPr marL="342900" lvl="0" indent="-342900" defTabSz="457200">
              <a:lnSpc>
                <a:spcPct val="107000"/>
              </a:lnSpc>
              <a:buFont typeface="Symbol" panose="05050102010706020507" pitchFamily="18" charset="2"/>
              <a:buChar char=""/>
              <a:tabLst>
                <a:tab pos="457200" algn="l"/>
              </a:tabLst>
            </a:pPr>
            <a:r>
              <a:rPr lang="el-GR" sz="2000" dirty="0">
                <a:solidFill>
                  <a:srgbClr val="C00000"/>
                </a:solidFill>
                <a:latin typeface="Times New Roman" panose="02020603050405020304" pitchFamily="18" charset="0"/>
                <a:ea typeface="Times New Roman" panose="02020603050405020304" pitchFamily="18" charset="0"/>
              </a:rPr>
              <a:t>Συνεχίζεται να εμπλουτίζεται με εξαιρετικά επίκαιρα και ενδιαφέροντα άρθρα η στήλη του σημαντικού Έλληνα δημοσιογράφου Νίκου Σιδηρόπουλου «Τα πρόσωπα του Ελληνισμού», http://www.hecucenter.ru/gr/ellin/</a:t>
            </a:r>
          </a:p>
          <a:p>
            <a:pPr marL="342900" lvl="0" indent="-342900" defTabSz="457200">
              <a:lnSpc>
                <a:spcPct val="107000"/>
              </a:lnSpc>
              <a:buFont typeface="Symbol" panose="05050102010706020507" pitchFamily="18" charset="2"/>
              <a:buChar char=""/>
              <a:tabLst>
                <a:tab pos="457200" algn="l"/>
              </a:tabLst>
            </a:pPr>
            <a:r>
              <a:rPr lang="el-GR" sz="2000" dirty="0">
                <a:solidFill>
                  <a:srgbClr val="C00000"/>
                </a:solidFill>
                <a:latin typeface="Times New Roman" panose="02020603050405020304" pitchFamily="18" charset="0"/>
                <a:ea typeface="Times New Roman" panose="02020603050405020304" pitchFamily="18" charset="0"/>
              </a:rPr>
              <a:t>Λειτουργία, σε συνεργασία με την παραγωγό εταιρεία rkpromotica ltd και την πρόεδρό της και καλή μας φόλη Ράνια Κατσαϊτη, νέου εδαφίου, της γαστρονομικής στήλης «ΩΡΑγιαΦΑΪ» , την οποία δύνασθε να αντλείτε στον   Σύνδεσμο του Δικτυοτόπου μας http://www.hecucenter.ru/gr/eattime/</a:t>
            </a:r>
          </a:p>
          <a:p>
            <a:pPr marL="342900" lvl="0" indent="-342900" defTabSz="457200">
              <a:lnSpc>
                <a:spcPct val="107000"/>
              </a:lnSpc>
              <a:buFont typeface="Symbol" panose="05050102010706020507" pitchFamily="18" charset="2"/>
              <a:buChar char=""/>
              <a:tabLst>
                <a:tab pos="457200" algn="l"/>
              </a:tabLst>
            </a:pPr>
            <a:endParaRPr lang="el-GR" sz="20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92311116"/>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06878"/>
            <a:ext cx="12192000" cy="6858000"/>
          </a:xfrm>
        </p:spPr>
        <p:txBody>
          <a:bodyPr>
            <a:noAutofit/>
          </a:bodyPr>
          <a:lstStyle/>
          <a:p>
            <a:pPr lvl="0"/>
            <a:r>
              <a:rPr lang="el-GR" sz="1400" dirty="0">
                <a:solidFill>
                  <a:srgbClr val="002060"/>
                </a:solidFill>
                <a:latin typeface="Times New Roman" panose="02020603050405020304" pitchFamily="18" charset="0"/>
                <a:cs typeface="Times New Roman" panose="02020603050405020304" pitchFamily="18" charset="0"/>
              </a:rPr>
              <a:t>Συμμετοχή με καλλιτεχνικό πρόγραμμα από το Χορευτικό Συγκρότημα του Κ.Ε.Π. σε εκδήλωση παρουσίασης των δράσεών μας και της συνεργασίας μας με το Κέντρο Κοινωνικής Στήριξης «</a:t>
            </a:r>
            <a:r>
              <a:rPr lang="ru-RU" sz="1400" dirty="0">
                <a:solidFill>
                  <a:srgbClr val="002060"/>
                </a:solidFill>
                <a:latin typeface="Times New Roman" panose="02020603050405020304" pitchFamily="18" charset="0"/>
                <a:cs typeface="Times New Roman" panose="02020603050405020304" pitchFamily="18" charset="0"/>
              </a:rPr>
              <a:t>M</a:t>
            </a:r>
            <a:r>
              <a:rPr lang="en-US" sz="1400" dirty="0" err="1">
                <a:solidFill>
                  <a:srgbClr val="002060"/>
                </a:solidFill>
                <a:latin typeface="Times New Roman" panose="02020603050405020304" pitchFamily="18" charset="0"/>
                <a:cs typeface="Times New Roman" panose="02020603050405020304" pitchFamily="18" charset="0"/>
              </a:rPr>
              <a:t>eschanskoye</a:t>
            </a:r>
            <a:r>
              <a:rPr lang="el-GR" sz="1400" dirty="0">
                <a:solidFill>
                  <a:srgbClr val="002060"/>
                </a:solidFill>
                <a:latin typeface="Times New Roman" panose="02020603050405020304" pitchFamily="18" charset="0"/>
                <a:cs typeface="Times New Roman" panose="02020603050405020304" pitchFamily="18" charset="0"/>
              </a:rPr>
              <a:t>», 3 Οκτωβρίου 2015</a:t>
            </a:r>
            <a:endParaRPr lang="ru-RU" sz="1400" dirty="0">
              <a:solidFill>
                <a:srgbClr val="002060"/>
              </a:solidFill>
              <a:latin typeface="Times New Roman" panose="02020603050405020304" pitchFamily="18" charset="0"/>
              <a:cs typeface="Times New Roman" panose="02020603050405020304" pitchFamily="18" charset="0"/>
            </a:endParaRPr>
          </a:p>
          <a:p>
            <a:pPr lvl="0"/>
            <a:r>
              <a:rPr lang="el-GR" sz="1400" dirty="0">
                <a:solidFill>
                  <a:srgbClr val="002060"/>
                </a:solidFill>
                <a:latin typeface="Times New Roman" panose="02020603050405020304" pitchFamily="18" charset="0"/>
                <a:cs typeface="Times New Roman" panose="02020603050405020304" pitchFamily="18" charset="0"/>
              </a:rPr>
              <a:t>Συμμετοχή στο Πρώτο Διεθνές Φεστιβάλ Τεχνών «Άγια Νύχτα στην πόλη των διαστημανθρώπων </a:t>
            </a:r>
            <a:r>
              <a:rPr lang="en-US" sz="1400" i="1" dirty="0" err="1">
                <a:solidFill>
                  <a:srgbClr val="002060"/>
                </a:solidFill>
                <a:latin typeface="Times New Roman" panose="02020603050405020304" pitchFamily="18" charset="0"/>
                <a:cs typeface="Times New Roman" panose="02020603050405020304" pitchFamily="18" charset="0"/>
              </a:rPr>
              <a:t>Zvezdnyi</a:t>
            </a:r>
            <a:r>
              <a:rPr lang="el-GR" sz="1400" dirty="0">
                <a:solidFill>
                  <a:srgbClr val="002060"/>
                </a:solidFill>
                <a:latin typeface="Times New Roman" panose="02020603050405020304" pitchFamily="18" charset="0"/>
                <a:cs typeface="Times New Roman" panose="02020603050405020304" pitchFamily="18" charset="0"/>
              </a:rPr>
              <a:t> – Νύχτα Χριστουγέννων», 6 Ιανουαρίου 2016, πόλη των αστροναυτών-διαστημανθρώπων  </a:t>
            </a:r>
            <a:r>
              <a:rPr lang="en-US" sz="1400" i="1" dirty="0" err="1">
                <a:solidFill>
                  <a:srgbClr val="002060"/>
                </a:solidFill>
                <a:latin typeface="Times New Roman" panose="02020603050405020304" pitchFamily="18" charset="0"/>
                <a:cs typeface="Times New Roman" panose="02020603050405020304" pitchFamily="18" charset="0"/>
              </a:rPr>
              <a:t>Zvezdnyi</a:t>
            </a:r>
            <a:r>
              <a:rPr lang="el-GR" sz="1400" i="1" dirty="0">
                <a:solidFill>
                  <a:srgbClr val="002060"/>
                </a:solidFill>
                <a:latin typeface="Times New Roman" panose="02020603050405020304" pitchFamily="18" charset="0"/>
                <a:cs typeface="Times New Roman" panose="02020603050405020304" pitchFamily="18" charset="0"/>
              </a:rPr>
              <a:t>, </a:t>
            </a:r>
            <a:r>
              <a:rPr lang="el-GR" sz="1400" dirty="0">
                <a:solidFill>
                  <a:srgbClr val="002060"/>
                </a:solidFill>
                <a:latin typeface="Times New Roman" panose="02020603050405020304" pitchFamily="18" charset="0"/>
                <a:cs typeface="Times New Roman" panose="02020603050405020304" pitchFamily="18" charset="0"/>
              </a:rPr>
              <a:t>πλησίον της Μόσχας</a:t>
            </a:r>
            <a:endParaRPr lang="ru-RU" sz="1400" dirty="0">
              <a:solidFill>
                <a:srgbClr val="002060"/>
              </a:solidFill>
              <a:latin typeface="Times New Roman" panose="02020603050405020304" pitchFamily="18" charset="0"/>
              <a:cs typeface="Times New Roman" panose="02020603050405020304" pitchFamily="18" charset="0"/>
            </a:endParaRPr>
          </a:p>
          <a:p>
            <a:pPr lvl="0"/>
            <a:r>
              <a:rPr lang="el-GR" sz="1400" dirty="0">
                <a:solidFill>
                  <a:srgbClr val="002060"/>
                </a:solidFill>
                <a:latin typeface="Times New Roman" panose="02020603050405020304" pitchFamily="18" charset="0"/>
                <a:cs typeface="Times New Roman" panose="02020603050405020304" pitchFamily="18" charset="0"/>
              </a:rPr>
              <a:t>Συμμετοχή στο 4</a:t>
            </a:r>
            <a:r>
              <a:rPr lang="el-GR" sz="1400" baseline="30000" dirty="0">
                <a:solidFill>
                  <a:srgbClr val="002060"/>
                </a:solidFill>
                <a:latin typeface="Times New Roman" panose="02020603050405020304" pitchFamily="18" charset="0"/>
                <a:cs typeface="Times New Roman" panose="02020603050405020304" pitchFamily="18" charset="0"/>
              </a:rPr>
              <a:t>ο</a:t>
            </a:r>
            <a:r>
              <a:rPr lang="el-GR" sz="1400" dirty="0">
                <a:solidFill>
                  <a:srgbClr val="002060"/>
                </a:solidFill>
                <a:latin typeface="Times New Roman" panose="02020603050405020304" pitchFamily="18" charset="0"/>
                <a:cs typeface="Times New Roman" panose="02020603050405020304" pitchFamily="18" charset="0"/>
              </a:rPr>
              <a:t> Γαστρονομικό Φεστιβάλ Νεολαίας «Αναγέννηση παραδόσεων. Χριστούγεννα», </a:t>
            </a:r>
            <a:r>
              <a:rPr lang="ru-RU" sz="1400" dirty="0">
                <a:solidFill>
                  <a:srgbClr val="002060"/>
                </a:solidFill>
                <a:latin typeface="Times New Roman" panose="02020603050405020304" pitchFamily="18" charset="0"/>
                <a:cs typeface="Times New Roman" panose="02020603050405020304" pitchFamily="18" charset="0"/>
              </a:rPr>
              <a:t>15 </a:t>
            </a:r>
            <a:r>
              <a:rPr lang="el-GR" sz="1400" dirty="0">
                <a:solidFill>
                  <a:srgbClr val="002060"/>
                </a:solidFill>
                <a:latin typeface="Times New Roman" panose="02020603050405020304" pitchFamily="18" charset="0"/>
                <a:cs typeface="Times New Roman" panose="02020603050405020304" pitchFamily="18" charset="0"/>
              </a:rPr>
              <a:t>Ιανουαρίου</a:t>
            </a:r>
            <a:r>
              <a:rPr lang="ru-RU" sz="1400" dirty="0">
                <a:solidFill>
                  <a:srgbClr val="002060"/>
                </a:solidFill>
                <a:latin typeface="Times New Roman" panose="02020603050405020304" pitchFamily="18" charset="0"/>
                <a:cs typeface="Times New Roman" panose="02020603050405020304" pitchFamily="18" charset="0"/>
              </a:rPr>
              <a:t> 2016</a:t>
            </a:r>
          </a:p>
          <a:p>
            <a:pPr lvl="0"/>
            <a:r>
              <a:rPr lang="el-GR" sz="1400" dirty="0">
                <a:solidFill>
                  <a:srgbClr val="002060"/>
                </a:solidFill>
                <a:latin typeface="Times New Roman" panose="02020603050405020304" pitchFamily="18" charset="0"/>
                <a:cs typeface="Times New Roman" panose="02020603050405020304" pitchFamily="18" charset="0"/>
              </a:rPr>
              <a:t>Συμμετοχή στην ΗΜΕΡΑ ΕΛΛΑΔΑΣ  στο πλαίσιο των Διεθνών Στρατιωτικών Αγώνων 4 Αυγούστου 2017, </a:t>
            </a:r>
            <a:r>
              <a:rPr lang="ru-RU" sz="1400" dirty="0">
                <a:solidFill>
                  <a:srgbClr val="002060"/>
                </a:solidFill>
                <a:latin typeface="Times New Roman" panose="02020603050405020304" pitchFamily="18" charset="0"/>
                <a:cs typeface="Times New Roman" panose="02020603050405020304" pitchFamily="18" charset="0"/>
              </a:rPr>
              <a:t>T</a:t>
            </a:r>
            <a:r>
              <a:rPr lang="el-GR" sz="1400" dirty="0">
                <a:solidFill>
                  <a:srgbClr val="002060"/>
                </a:solidFill>
                <a:latin typeface="Times New Roman" panose="02020603050405020304" pitchFamily="18" charset="0"/>
                <a:cs typeface="Times New Roman" panose="02020603050405020304" pitchFamily="18" charset="0"/>
              </a:rPr>
              <a:t>όπος διεξαγωγής της εκδήλωσης, το διαδραστικό πάρκο στην εγγύτερη περιφέρεια της Μόσχας «</a:t>
            </a:r>
            <a:r>
              <a:rPr lang="ru-RU" sz="1400" dirty="0" err="1">
                <a:solidFill>
                  <a:srgbClr val="002060"/>
                </a:solidFill>
                <a:latin typeface="Times New Roman" panose="02020603050405020304" pitchFamily="18" charset="0"/>
                <a:cs typeface="Times New Roman" panose="02020603050405020304" pitchFamily="18" charset="0"/>
              </a:rPr>
              <a:t>Alabino</a:t>
            </a:r>
            <a:r>
              <a:rPr lang="el-GR" sz="1400" dirty="0">
                <a:solidFill>
                  <a:srgbClr val="002060"/>
                </a:solidFill>
                <a:latin typeface="Times New Roman" panose="02020603050405020304" pitchFamily="18" charset="0"/>
                <a:cs typeface="Times New Roman" panose="02020603050405020304" pitchFamily="18" charset="0"/>
              </a:rPr>
              <a:t>»</a:t>
            </a:r>
            <a:endParaRPr lang="ru-RU" sz="1400" dirty="0">
              <a:solidFill>
                <a:srgbClr val="002060"/>
              </a:solidFill>
              <a:latin typeface="Times New Roman" panose="02020603050405020304" pitchFamily="18" charset="0"/>
              <a:cs typeface="Times New Roman" panose="02020603050405020304" pitchFamily="18" charset="0"/>
            </a:endParaRPr>
          </a:p>
          <a:p>
            <a:pPr lvl="0"/>
            <a:r>
              <a:rPr lang="el-GR" sz="1400" dirty="0">
                <a:solidFill>
                  <a:srgbClr val="002060"/>
                </a:solidFill>
                <a:latin typeface="Times New Roman" panose="02020603050405020304" pitchFamily="18" charset="0"/>
                <a:cs typeface="Times New Roman" panose="02020603050405020304" pitchFamily="18" charset="0"/>
              </a:rPr>
              <a:t>Συμμετοχή στην ΗΜΕΡΑ ΕΛΛΑΔΑΣ στο Μινσκ της Λευκορωσίας, 23 Σεπτεμβρίου 2017 στην Άνω Πόλη (</a:t>
            </a:r>
            <a:r>
              <a:rPr lang="ru-RU" sz="1400" dirty="0">
                <a:solidFill>
                  <a:srgbClr val="002060"/>
                </a:solidFill>
                <a:latin typeface="Times New Roman" panose="02020603050405020304" pitchFamily="18" charset="0"/>
                <a:cs typeface="Times New Roman" panose="02020603050405020304" pitchFamily="18" charset="0"/>
              </a:rPr>
              <a:t>Верхний город</a:t>
            </a:r>
            <a:r>
              <a:rPr lang="el-GR" sz="1400" dirty="0">
                <a:solidFill>
                  <a:srgbClr val="002060"/>
                </a:solidFill>
                <a:latin typeface="Times New Roman" panose="02020603050405020304" pitchFamily="18" charset="0"/>
                <a:cs typeface="Times New Roman" panose="02020603050405020304" pitchFamily="18" charset="0"/>
              </a:rPr>
              <a:t> – </a:t>
            </a:r>
            <a:r>
              <a:rPr lang="ru-RU" sz="1400" dirty="0" err="1">
                <a:solidFill>
                  <a:srgbClr val="002060"/>
                </a:solidFill>
                <a:latin typeface="Times New Roman" panose="02020603050405020304" pitchFamily="18" charset="0"/>
                <a:cs typeface="Times New Roman" panose="02020603050405020304" pitchFamily="18" charset="0"/>
              </a:rPr>
              <a:t>Verkhnyi</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gorod</a:t>
            </a:r>
            <a:r>
              <a:rPr lang="el-GR" sz="1400" dirty="0">
                <a:solidFill>
                  <a:srgbClr val="002060"/>
                </a:solidFill>
                <a:latin typeface="Times New Roman" panose="02020603050405020304" pitchFamily="18" charset="0"/>
                <a:cs typeface="Times New Roman" panose="02020603050405020304" pitchFamily="18" charset="0"/>
              </a:rPr>
              <a:t>) της λευκορωσικής πρωτεύουσας Μινσκ.</a:t>
            </a:r>
            <a:endParaRPr lang="ru-RU" sz="1400" dirty="0">
              <a:solidFill>
                <a:srgbClr val="002060"/>
              </a:solidFill>
              <a:latin typeface="Times New Roman" panose="02020603050405020304" pitchFamily="18" charset="0"/>
              <a:cs typeface="Times New Roman" panose="02020603050405020304" pitchFamily="18" charset="0"/>
            </a:endParaRPr>
          </a:p>
          <a:p>
            <a:pPr lvl="0"/>
            <a:r>
              <a:rPr lang="el-GR" sz="1400" dirty="0">
                <a:solidFill>
                  <a:srgbClr val="002060"/>
                </a:solidFill>
                <a:latin typeface="Times New Roman" panose="02020603050405020304" pitchFamily="18" charset="0"/>
                <a:cs typeface="Times New Roman" panose="02020603050405020304" pitchFamily="18" charset="0"/>
              </a:rPr>
              <a:t>Συμμετοχή στο Φεστιβάλ «Χρυσό Ρόδι» [“</a:t>
            </a:r>
            <a:r>
              <a:rPr lang="ru-RU" sz="1400" dirty="0" err="1">
                <a:solidFill>
                  <a:srgbClr val="002060"/>
                </a:solidFill>
                <a:latin typeface="Times New Roman" panose="02020603050405020304" pitchFamily="18" charset="0"/>
                <a:cs typeface="Times New Roman" panose="02020603050405020304" pitchFamily="18" charset="0"/>
              </a:rPr>
              <a:t>Zolotoi</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granat</a:t>
            </a:r>
            <a:r>
              <a:rPr lang="el-GR" sz="1400" dirty="0">
                <a:solidFill>
                  <a:srgbClr val="002060"/>
                </a:solidFill>
                <a:latin typeface="Times New Roman" panose="02020603050405020304" pitchFamily="18" charset="0"/>
                <a:cs typeface="Times New Roman" panose="02020603050405020304" pitchFamily="18" charset="0"/>
              </a:rPr>
              <a:t>” - «</a:t>
            </a:r>
            <a:r>
              <a:rPr lang="ru-RU" sz="1400" dirty="0">
                <a:solidFill>
                  <a:srgbClr val="002060"/>
                </a:solidFill>
                <a:latin typeface="Times New Roman" panose="02020603050405020304" pitchFamily="18" charset="0"/>
                <a:cs typeface="Times New Roman" panose="02020603050405020304" pitchFamily="18" charset="0"/>
              </a:rPr>
              <a:t>Золотой гранат</a:t>
            </a:r>
            <a:r>
              <a:rPr lang="el-GR" sz="1400" dirty="0">
                <a:solidFill>
                  <a:srgbClr val="002060"/>
                </a:solidFill>
                <a:latin typeface="Times New Roman" panose="02020603050405020304" pitchFamily="18" charset="0"/>
                <a:cs typeface="Times New Roman" panose="02020603050405020304" pitchFamily="18" charset="0"/>
              </a:rPr>
              <a:t>»], 17 Σεπτεμβρίου 2017</a:t>
            </a:r>
            <a:endParaRPr lang="ru-RU" sz="1400" dirty="0">
              <a:solidFill>
                <a:srgbClr val="002060"/>
              </a:solidFill>
              <a:latin typeface="Times New Roman" panose="02020603050405020304" pitchFamily="18" charset="0"/>
              <a:cs typeface="Times New Roman" panose="02020603050405020304" pitchFamily="18" charset="0"/>
            </a:endParaRPr>
          </a:p>
          <a:p>
            <a:pPr lvl="0"/>
            <a:r>
              <a:rPr lang="el-GR" sz="1400" dirty="0">
                <a:solidFill>
                  <a:srgbClr val="002060"/>
                </a:solidFill>
                <a:latin typeface="Times New Roman" panose="02020603050405020304" pitchFamily="18" charset="0"/>
                <a:cs typeface="Times New Roman" panose="02020603050405020304" pitchFamily="18" charset="0"/>
              </a:rPr>
              <a:t>Συμμετοχή στη 3η ΕΒΔΟΜΑΔΑ ΕΛΛΗΝΙΚΟΥ ΚΙΝΗΜΑΤΟΓΡΑΦΟΥ ΣΤΗ ΜΟΣΧΑ / </a:t>
            </a:r>
            <a:r>
              <a:rPr lang="ru-RU" sz="1400" dirty="0">
                <a:solidFill>
                  <a:srgbClr val="002060"/>
                </a:solidFill>
                <a:latin typeface="Times New Roman" panose="02020603050405020304" pitchFamily="18" charset="0"/>
                <a:cs typeface="Times New Roman" panose="02020603050405020304" pitchFamily="18" charset="0"/>
              </a:rPr>
              <a:t>ФЕ</a:t>
            </a:r>
            <a:r>
              <a:rPr lang="el-GR" sz="1400" dirty="0">
                <a:solidFill>
                  <a:srgbClr val="002060"/>
                </a:solidFill>
                <a:latin typeface="Times New Roman" panose="02020603050405020304" pitchFamily="18" charset="0"/>
                <a:cs typeface="Times New Roman" panose="02020603050405020304" pitchFamily="18" charset="0"/>
              </a:rPr>
              <a:t>ΣΤΙΒΑΛ ΕΛΛΗΝΙΚΩΝ ΤΑΙΝΙΩΝ ΜΕΓΑΛΟΥ ΜΗΚΟΥΣ ΚΑΙ ΝΤΟΚΙΜΑΝΤΕΡ 2-8 ΟΚΤΩΒΡΙΟΥ 2017 στον ιστορικό κινηματογράφο “</a:t>
            </a:r>
            <a:r>
              <a:rPr lang="ru-RU" sz="1400" dirty="0">
                <a:solidFill>
                  <a:srgbClr val="002060"/>
                </a:solidFill>
                <a:latin typeface="Times New Roman" panose="02020603050405020304" pitchFamily="18" charset="0"/>
                <a:cs typeface="Times New Roman" panose="02020603050405020304" pitchFamily="18" charset="0"/>
              </a:rPr>
              <a:t>ILLUZION</a:t>
            </a:r>
            <a:r>
              <a:rPr lang="el-GR" sz="1400" dirty="0">
                <a:solidFill>
                  <a:srgbClr val="002060"/>
                </a:solidFill>
                <a:latin typeface="Times New Roman" panose="02020603050405020304" pitchFamily="18" charset="0"/>
                <a:cs typeface="Times New Roman" panose="02020603050405020304" pitchFamily="18" charset="0"/>
              </a:rPr>
              <a:t>”</a:t>
            </a:r>
            <a:endParaRPr lang="ru-RU" sz="1400" dirty="0">
              <a:solidFill>
                <a:srgbClr val="002060"/>
              </a:solidFill>
              <a:latin typeface="Times New Roman" panose="02020603050405020304" pitchFamily="18" charset="0"/>
              <a:cs typeface="Times New Roman" panose="02020603050405020304" pitchFamily="18" charset="0"/>
            </a:endParaRPr>
          </a:p>
          <a:p>
            <a:pPr lvl="0"/>
            <a:r>
              <a:rPr lang="el-GR" sz="1400" dirty="0">
                <a:solidFill>
                  <a:srgbClr val="002060"/>
                </a:solidFill>
                <a:latin typeface="Times New Roman" panose="02020603050405020304" pitchFamily="18" charset="0"/>
                <a:cs typeface="Times New Roman" panose="02020603050405020304" pitchFamily="18" charset="0"/>
              </a:rPr>
              <a:t>Συμμετοχή σε μία από τις πλέον φημισμένες καλλιτεχνικές-εκπαιδευτικές εκθέσεις της ρωσικής πρωτεύουσας   «Αστερισμός Δασκάλων και Τεχνιτών», η οποία πραγματοποιήθηκε την περίοδο 3-6 Νοεμβρίου 2017 στο εκθεσιακό-διαδραστικό κέντρο «</a:t>
            </a:r>
            <a:r>
              <a:rPr lang="ru-RU" sz="1400" dirty="0">
                <a:solidFill>
                  <a:srgbClr val="002060"/>
                </a:solidFill>
                <a:latin typeface="Times New Roman" panose="02020603050405020304" pitchFamily="18" charset="0"/>
                <a:cs typeface="Times New Roman" panose="02020603050405020304" pitchFamily="18" charset="0"/>
              </a:rPr>
              <a:t>OLIMPIISKYI</a:t>
            </a:r>
            <a:r>
              <a:rPr lang="el-GR" sz="1400" dirty="0">
                <a:solidFill>
                  <a:srgbClr val="002060"/>
                </a:solidFill>
                <a:latin typeface="Times New Roman" panose="02020603050405020304" pitchFamily="18" charset="0"/>
                <a:cs typeface="Times New Roman" panose="02020603050405020304" pitchFamily="18" charset="0"/>
              </a:rPr>
              <a:t>”.</a:t>
            </a:r>
            <a:endParaRPr lang="ru-RU" sz="1400" dirty="0">
              <a:solidFill>
                <a:srgbClr val="002060"/>
              </a:solidFill>
              <a:latin typeface="Times New Roman" panose="02020603050405020304" pitchFamily="18" charset="0"/>
              <a:cs typeface="Times New Roman" panose="02020603050405020304" pitchFamily="18" charset="0"/>
            </a:endParaRPr>
          </a:p>
          <a:p>
            <a:pPr lvl="0"/>
            <a:r>
              <a:rPr lang="el-GR" sz="1400" dirty="0">
                <a:solidFill>
                  <a:srgbClr val="002060"/>
                </a:solidFill>
                <a:latin typeface="Times New Roman" panose="02020603050405020304" pitchFamily="18" charset="0"/>
                <a:cs typeface="Times New Roman" panose="02020603050405020304" pitchFamily="18" charset="0"/>
              </a:rPr>
              <a:t>Συμμετοχή στη μουσικό-ποιητική παράσταση-αφιέρωμα στο</a:t>
            </a:r>
            <a:r>
              <a:rPr lang="ru-RU" sz="1400" i="1" dirty="0">
                <a:solidFill>
                  <a:srgbClr val="002060"/>
                </a:solidFill>
                <a:latin typeface="Times New Roman" panose="02020603050405020304" pitchFamily="18" charset="0"/>
                <a:cs typeface="Times New Roman" panose="02020603050405020304" pitchFamily="18" charset="0"/>
              </a:rPr>
              <a:t> </a:t>
            </a:r>
            <a:r>
              <a:rPr lang="el-GR" sz="1400" dirty="0">
                <a:solidFill>
                  <a:srgbClr val="002060"/>
                </a:solidFill>
                <a:latin typeface="Times New Roman" panose="02020603050405020304" pitchFamily="18" charset="0"/>
                <a:cs typeface="Times New Roman" panose="02020603050405020304" pitchFamily="18" charset="0"/>
              </a:rPr>
              <a:t>Γιάννη Ρίτσο</a:t>
            </a:r>
            <a:r>
              <a:rPr lang="ru-RU" sz="1400" i="1" dirty="0">
                <a:solidFill>
                  <a:srgbClr val="002060"/>
                </a:solidFill>
                <a:latin typeface="Times New Roman" panose="02020603050405020304" pitchFamily="18" charset="0"/>
                <a:cs typeface="Times New Roman" panose="02020603050405020304" pitchFamily="18" charset="0"/>
              </a:rPr>
              <a:t> </a:t>
            </a:r>
            <a:r>
              <a:rPr lang="el-GR" sz="1400" dirty="0">
                <a:solidFill>
                  <a:srgbClr val="002060"/>
                </a:solidFill>
                <a:latin typeface="Times New Roman" panose="02020603050405020304" pitchFamily="18" charset="0"/>
                <a:cs typeface="Times New Roman" panose="02020603050405020304" pitchFamily="18" charset="0"/>
              </a:rPr>
              <a:t>«Σε τούτα εδώ τα μάρμαρα</a:t>
            </a:r>
            <a:br>
              <a:rPr lang="el-GR" sz="1400" dirty="0">
                <a:solidFill>
                  <a:srgbClr val="002060"/>
                </a:solidFill>
                <a:latin typeface="Times New Roman" panose="02020603050405020304" pitchFamily="18" charset="0"/>
                <a:cs typeface="Times New Roman" panose="02020603050405020304" pitchFamily="18" charset="0"/>
              </a:rPr>
            </a:br>
            <a:r>
              <a:rPr lang="el-GR" sz="1400" dirty="0">
                <a:solidFill>
                  <a:srgbClr val="002060"/>
                </a:solidFill>
                <a:latin typeface="Times New Roman" panose="02020603050405020304" pitchFamily="18" charset="0"/>
                <a:cs typeface="Times New Roman" panose="02020603050405020304" pitchFamily="18" charset="0"/>
              </a:rPr>
              <a:t>κακιά σκουριά δεν πιάνει ... », 6 Μαρτίου 2018</a:t>
            </a:r>
            <a:r>
              <a:rPr lang="el-GR" sz="1400" i="1" dirty="0">
                <a:solidFill>
                  <a:srgbClr val="002060"/>
                </a:solidFill>
                <a:latin typeface="Times New Roman" panose="02020603050405020304" pitchFamily="18" charset="0"/>
                <a:cs typeface="Times New Roman" panose="02020603050405020304" pitchFamily="18" charset="0"/>
              </a:rPr>
              <a:t> </a:t>
            </a:r>
            <a:endParaRPr lang="ru-RU" sz="1400" dirty="0">
              <a:solidFill>
                <a:srgbClr val="002060"/>
              </a:solidFill>
              <a:latin typeface="Times New Roman" panose="02020603050405020304" pitchFamily="18" charset="0"/>
              <a:cs typeface="Times New Roman" panose="02020603050405020304" pitchFamily="18" charset="0"/>
            </a:endParaRPr>
          </a:p>
          <a:p>
            <a:pPr lvl="0"/>
            <a:r>
              <a:rPr lang="el-GR" sz="1400" dirty="0">
                <a:solidFill>
                  <a:srgbClr val="002060"/>
                </a:solidFill>
                <a:latin typeface="Times New Roman" panose="02020603050405020304" pitchFamily="18" charset="0"/>
                <a:cs typeface="Times New Roman" panose="02020603050405020304" pitchFamily="18" charset="0"/>
              </a:rPr>
              <a:t>Συμμετοχή στις εκδηλώσεις της Εθνικής Παλιγγενεσίας, 23 Μαρτίου 2018 </a:t>
            </a:r>
            <a:endParaRPr lang="ru-RU" sz="1400" dirty="0">
              <a:solidFill>
                <a:srgbClr val="002060"/>
              </a:solidFill>
              <a:latin typeface="Times New Roman" panose="02020603050405020304" pitchFamily="18" charset="0"/>
              <a:cs typeface="Times New Roman" panose="02020603050405020304" pitchFamily="18" charset="0"/>
            </a:endParaRPr>
          </a:p>
          <a:p>
            <a:pPr lvl="0"/>
            <a:r>
              <a:rPr lang="el-GR" sz="1400" dirty="0">
                <a:solidFill>
                  <a:srgbClr val="002060"/>
                </a:solidFill>
                <a:latin typeface="Times New Roman" panose="02020603050405020304" pitchFamily="18" charset="0"/>
                <a:cs typeface="Times New Roman" panose="02020603050405020304" pitchFamily="18" charset="0"/>
              </a:rPr>
              <a:t>Συμμετοχή στη μουσικό-λογοτεχνική βραδιά «Παρουσίαση του έργου Καπετάν-Μιχάλης</a:t>
            </a:r>
            <a:r>
              <a:rPr lang="ru-RU" sz="1400" i="1" dirty="0">
                <a:solidFill>
                  <a:srgbClr val="002060"/>
                </a:solidFill>
                <a:latin typeface="Times New Roman" panose="02020603050405020304" pitchFamily="18" charset="0"/>
                <a:cs typeface="Times New Roman" panose="02020603050405020304" pitchFamily="18" charset="0"/>
              </a:rPr>
              <a:t> </a:t>
            </a:r>
            <a:r>
              <a:rPr lang="el-GR" sz="1400" dirty="0">
                <a:solidFill>
                  <a:srgbClr val="002060"/>
                </a:solidFill>
                <a:latin typeface="Times New Roman" panose="02020603050405020304" pitchFamily="18" charset="0"/>
                <a:cs typeface="Times New Roman" panose="02020603050405020304" pitchFamily="18" charset="0"/>
              </a:rPr>
              <a:t>του</a:t>
            </a:r>
            <a:r>
              <a:rPr lang="ru-RU" sz="1400" i="1" dirty="0">
                <a:solidFill>
                  <a:srgbClr val="002060"/>
                </a:solidFill>
                <a:latin typeface="Times New Roman" panose="02020603050405020304" pitchFamily="18" charset="0"/>
                <a:cs typeface="Times New Roman" panose="02020603050405020304" pitchFamily="18" charset="0"/>
              </a:rPr>
              <a:t> </a:t>
            </a:r>
            <a:r>
              <a:rPr lang="el-GR" sz="1400" dirty="0">
                <a:solidFill>
                  <a:srgbClr val="002060"/>
                </a:solidFill>
                <a:latin typeface="Times New Roman" panose="02020603050405020304" pitchFamily="18" charset="0"/>
                <a:cs typeface="Times New Roman" panose="02020603050405020304" pitchFamily="18" charset="0"/>
              </a:rPr>
              <a:t>Νίκου Καζαντζάκη», 19 Απριλίου 2018 </a:t>
            </a:r>
            <a:endParaRPr lang="ru-RU" sz="1400" dirty="0">
              <a:solidFill>
                <a:srgbClr val="002060"/>
              </a:solidFill>
              <a:latin typeface="Times New Roman" panose="02020603050405020304" pitchFamily="18" charset="0"/>
              <a:cs typeface="Times New Roman" panose="02020603050405020304" pitchFamily="18" charset="0"/>
            </a:endParaRPr>
          </a:p>
          <a:p>
            <a:pPr lvl="0"/>
            <a:r>
              <a:rPr lang="el-GR" sz="1400" dirty="0">
                <a:solidFill>
                  <a:srgbClr val="002060"/>
                </a:solidFill>
                <a:latin typeface="Times New Roman" panose="02020603050405020304" pitchFamily="18" charset="0"/>
                <a:cs typeface="Times New Roman" panose="02020603050405020304" pitchFamily="18" charset="0"/>
              </a:rPr>
              <a:t>Συμμετοχή στην εκδήλωση «Γενοκτονία – δικαίωμα στη μνήμη», 18 Μαΐου 2018  </a:t>
            </a:r>
            <a:endParaRPr lang="ru-RU" sz="1400" dirty="0">
              <a:solidFill>
                <a:srgbClr val="002060"/>
              </a:solidFill>
              <a:latin typeface="Times New Roman" panose="02020603050405020304" pitchFamily="18" charset="0"/>
              <a:cs typeface="Times New Roman" panose="02020603050405020304" pitchFamily="18" charset="0"/>
            </a:endParaRPr>
          </a:p>
          <a:p>
            <a:pPr lvl="0"/>
            <a:r>
              <a:rPr lang="el-GR" sz="1400" dirty="0">
                <a:solidFill>
                  <a:srgbClr val="002060"/>
                </a:solidFill>
                <a:latin typeface="Times New Roman" panose="02020603050405020304" pitchFamily="18" charset="0"/>
                <a:cs typeface="Times New Roman" panose="02020603050405020304" pitchFamily="18" charset="0"/>
              </a:rPr>
              <a:t>Συμμετοχή στα εγκαίνια της έκθεσης του Έλληνα εικαστικού </a:t>
            </a:r>
            <a:r>
              <a:rPr lang="el-GR" sz="1400" b="1" dirty="0">
                <a:solidFill>
                  <a:srgbClr val="002060"/>
                </a:solidFill>
                <a:latin typeface="Times New Roman" panose="02020603050405020304" pitchFamily="18" charset="0"/>
                <a:cs typeface="Times New Roman" panose="02020603050405020304" pitchFamily="18" charset="0"/>
              </a:rPr>
              <a:t>Μιχαήλ Βακαλούλη</a:t>
            </a:r>
            <a:r>
              <a:rPr lang="el-GR" sz="1400" dirty="0">
                <a:solidFill>
                  <a:srgbClr val="002060"/>
                </a:solidFill>
                <a:latin typeface="Times New Roman" panose="02020603050405020304" pitchFamily="18" charset="0"/>
                <a:cs typeface="Times New Roman" panose="02020603050405020304" pitchFamily="18" charset="0"/>
              </a:rPr>
              <a:t> «Φως Ελλήνων», 24 Μαΐου 2018 </a:t>
            </a:r>
            <a:endParaRPr lang="ru-RU" sz="1400" dirty="0">
              <a:solidFill>
                <a:srgbClr val="002060"/>
              </a:solidFill>
              <a:latin typeface="Times New Roman" panose="02020603050405020304" pitchFamily="18" charset="0"/>
              <a:cs typeface="Times New Roman" panose="02020603050405020304" pitchFamily="18" charset="0"/>
            </a:endParaRPr>
          </a:p>
          <a:p>
            <a:pPr lvl="0"/>
            <a:r>
              <a:rPr lang="el-GR" sz="1400" dirty="0">
                <a:solidFill>
                  <a:srgbClr val="002060"/>
                </a:solidFill>
                <a:latin typeface="Times New Roman" panose="02020603050405020304" pitchFamily="18" charset="0"/>
                <a:cs typeface="Times New Roman" panose="02020603050405020304" pitchFamily="18" charset="0"/>
              </a:rPr>
              <a:t>Συμμετοχή στη </a:t>
            </a:r>
            <a:r>
              <a:rPr lang="ru-RU" sz="1400" i="1" dirty="0" err="1">
                <a:solidFill>
                  <a:srgbClr val="002060"/>
                </a:solidFill>
                <a:latin typeface="Times New Roman" panose="02020603050405020304" pitchFamily="18" charset="0"/>
                <a:cs typeface="Times New Roman" panose="02020603050405020304" pitchFamily="18" charset="0"/>
              </a:rPr>
              <a:t>φιλ</a:t>
            </a:r>
            <a:r>
              <a:rPr lang="ru-RU" sz="1400" i="1" dirty="0">
                <a:solidFill>
                  <a:srgbClr val="002060"/>
                </a:solidFill>
                <a:latin typeface="Times New Roman" panose="02020603050405020304" pitchFamily="18" charset="0"/>
                <a:cs typeface="Times New Roman" panose="02020603050405020304" pitchFamily="18" charset="0"/>
              </a:rPr>
              <a:t>ανθρωπική</a:t>
            </a:r>
            <a:r>
              <a:rPr lang="el-GR" sz="1400" dirty="0">
                <a:solidFill>
                  <a:srgbClr val="002060"/>
                </a:solidFill>
                <a:latin typeface="Times New Roman" panose="02020603050405020304" pitchFamily="18" charset="0"/>
                <a:cs typeface="Times New Roman" panose="02020603050405020304" pitchFamily="18" charset="0"/>
              </a:rPr>
              <a:t> καλλιτεχνική ελληνική βραδιά</a:t>
            </a:r>
            <a:r>
              <a:rPr lang="ru-RU" sz="1400" dirty="0">
                <a:solidFill>
                  <a:srgbClr val="002060"/>
                </a:solidFill>
                <a:latin typeface="Times New Roman" panose="02020603050405020304" pitchFamily="18" charset="0"/>
                <a:cs typeface="Times New Roman" panose="02020603050405020304" pitchFamily="18" charset="0"/>
              </a:rPr>
              <a:t> </a:t>
            </a:r>
            <a:r>
              <a:rPr lang="el-GR" sz="1400" i="1" dirty="0">
                <a:solidFill>
                  <a:srgbClr val="002060"/>
                </a:solidFill>
                <a:latin typeface="Times New Roman" panose="02020603050405020304" pitchFamily="18" charset="0"/>
                <a:cs typeface="Times New Roman" panose="02020603050405020304" pitchFamily="18" charset="0"/>
              </a:rPr>
              <a:t>«</a:t>
            </a:r>
            <a:r>
              <a:rPr lang="ru-RU" sz="1400" dirty="0" err="1">
                <a:solidFill>
                  <a:srgbClr val="002060"/>
                </a:solidFill>
                <a:latin typeface="Times New Roman" panose="02020603050405020304" pitchFamily="18" charset="0"/>
                <a:cs typeface="Times New Roman" panose="02020603050405020304" pitchFamily="18" charset="0"/>
              </a:rPr>
              <a:t>Greek</a:t>
            </a:r>
            <a:r>
              <a:rPr lang="ru-RU" sz="1400" i="1" dirty="0">
                <a:solidFill>
                  <a:srgbClr val="002060"/>
                </a:solidFill>
                <a:latin typeface="Times New Roman" panose="02020603050405020304" pitchFamily="18" charset="0"/>
                <a:cs typeface="Times New Roman" panose="02020603050405020304" pitchFamily="18" charset="0"/>
              </a:rPr>
              <a:t> </a:t>
            </a:r>
            <a:r>
              <a:rPr lang="el-GR" sz="1400" dirty="0">
                <a:solidFill>
                  <a:srgbClr val="002060"/>
                </a:solidFill>
                <a:latin typeface="Times New Roman" panose="02020603050405020304" pitchFamily="18" charset="0"/>
                <a:cs typeface="Times New Roman" panose="02020603050405020304" pitchFamily="18" charset="0"/>
              </a:rPr>
              <a:t>Μπουζούκι», 1 Ιουνίου 2018 </a:t>
            </a:r>
            <a:endParaRPr lang="ru-RU" sz="1400" dirty="0">
              <a:solidFill>
                <a:srgbClr val="002060"/>
              </a:solidFill>
              <a:latin typeface="Times New Roman" panose="02020603050405020304" pitchFamily="18" charset="0"/>
              <a:cs typeface="Times New Roman" panose="02020603050405020304" pitchFamily="18" charset="0"/>
            </a:endParaRPr>
          </a:p>
          <a:p>
            <a:r>
              <a:rPr lang="el-GR" sz="1400" dirty="0">
                <a:solidFill>
                  <a:srgbClr val="002060"/>
                </a:solidFill>
                <a:latin typeface="Times New Roman" panose="02020603050405020304" pitchFamily="18" charset="0"/>
                <a:cs typeface="Times New Roman" panose="02020603050405020304" pitchFamily="18" charset="0"/>
              </a:rPr>
              <a:t>Συμμετοχή στο φεστιβάλ λαϊκής παράδοσης διαφόρων λαών και εθνοτήτων «</a:t>
            </a:r>
            <a:r>
              <a:rPr lang="ru-RU" sz="1400" b="1" dirty="0">
                <a:solidFill>
                  <a:srgbClr val="002060"/>
                </a:solidFill>
                <a:latin typeface="Times New Roman" panose="02020603050405020304" pitchFamily="18" charset="0"/>
                <a:cs typeface="Times New Roman" panose="02020603050405020304" pitchFamily="18" charset="0"/>
              </a:rPr>
              <a:t>ETHNOMIR</a:t>
            </a:r>
            <a:r>
              <a:rPr lang="el-GR" sz="1400" dirty="0">
                <a:solidFill>
                  <a:srgbClr val="002060"/>
                </a:solidFill>
                <a:latin typeface="Times New Roman" panose="02020603050405020304" pitchFamily="18" charset="0"/>
                <a:cs typeface="Times New Roman" panose="02020603050405020304" pitchFamily="18" charset="0"/>
              </a:rPr>
              <a:t>», 23 Ιουνίου 2018</a:t>
            </a:r>
            <a:endParaRPr lang="ru-RU"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8157915"/>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270659" y="1734179"/>
            <a:ext cx="9731751" cy="3650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6589652"/>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04170" y="432378"/>
            <a:ext cx="3830967" cy="297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20321" y="432378"/>
            <a:ext cx="4036198" cy="297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04170" y="3650046"/>
            <a:ext cx="4009097" cy="310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27432" y="3650046"/>
            <a:ext cx="3621975" cy="2802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1311506"/>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AZAM094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5407" y="574778"/>
            <a:ext cx="4709741" cy="313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21__________________________"/>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03683" y="3254927"/>
            <a:ext cx="4650364" cy="311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DSC_017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67543" y="4196752"/>
            <a:ext cx="3205534" cy="21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P1090605.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685808" y="574778"/>
            <a:ext cx="3125994" cy="234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736140"/>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IMG383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98877" y="1097293"/>
            <a:ext cx="2857190" cy="219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DSC_5375_.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60485" y="1097293"/>
            <a:ext cx="3277293" cy="219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AAZ_030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89179" y="3686113"/>
            <a:ext cx="3676587" cy="2585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DSC_0851.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60485" y="4080653"/>
            <a:ext cx="3305361" cy="21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04129"/>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480</TotalTime>
  <Words>3907</Words>
  <Application>Microsoft Office PowerPoint</Application>
  <PresentationFormat>Широкоэкранный</PresentationFormat>
  <Paragraphs>252</Paragraphs>
  <Slides>60</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60</vt:i4>
      </vt:variant>
    </vt:vector>
  </HeadingPairs>
  <TitlesOfParts>
    <vt:vector size="71" baseType="lpstr">
      <vt:lpstr>SimSun</vt:lpstr>
      <vt:lpstr>Arial</vt:lpstr>
      <vt:lpstr>Calibri</vt:lpstr>
      <vt:lpstr>Century Gothic</vt:lpstr>
      <vt:lpstr>Palatino Linotype</vt:lpstr>
      <vt:lpstr>Symbol</vt:lpstr>
      <vt:lpstr>Times New Roman</vt:lpstr>
      <vt:lpstr>Verdana</vt:lpstr>
      <vt:lpstr>Wingdings</vt:lpstr>
      <vt:lpstr>Wingdings 3</vt:lpstr>
      <vt:lpstr>Ион</vt:lpstr>
      <vt:lpstr>Презентация PowerPoint</vt:lpstr>
      <vt:lpstr>ΜΑΘΗΜΑΤΑ ΕΛΛΗΝΙΚΗΣ ΓΛΩΣΣΑΣ </vt:lpstr>
      <vt:lpstr>Презентация PowerPoint</vt:lpstr>
      <vt:lpstr>ΜΑΘΗΜΑΤΑ ΕΛΛΗΝΙΚΟΥ ΤΡΑΓΟΥΔΙΟΥ/ΣΥΣΤΑΣΗ ΕΛΛΗΝΙΚΗΣ ΧΟΡΩΔΙΑΣ – ΜΑΘΗΜΑΤΑ ΕΛΛΗΝΙΚΟΥ ΧΟΡΟΥ – ΘΕΑΤΡΙΚΑ ΕΡΓΑΣΤΗΡΙΑ</vt:lpstr>
      <vt:lpstr>Презентация PowerPoint</vt:lpstr>
      <vt:lpstr>Презентация PowerPoint</vt:lpstr>
      <vt:lpstr>Презентация PowerPoint</vt:lpstr>
      <vt:lpstr>Презентация PowerPoint</vt:lpstr>
      <vt:lpstr>Презентация PowerPoint</vt:lpstr>
      <vt:lpstr>ΘΕΑΤΡΙΚΑ ΕΡΓΑΣΤΗΡΙΑ</vt:lpstr>
      <vt:lpstr>Презентация PowerPoint</vt:lpstr>
      <vt:lpstr>Презентация PowerPoint</vt:lpstr>
      <vt:lpstr>Презентация PowerPoint</vt:lpstr>
      <vt:lpstr>Презентация PowerPoint</vt:lpstr>
      <vt:lpstr>Презентация PowerPoint</vt:lpstr>
      <vt:lpstr>ΚΥΚΛΟΙ ΔΙΑΛΕΞΕΩΝ </vt:lpstr>
      <vt:lpstr>Презентация PowerPoint</vt:lpstr>
      <vt:lpstr>Εκδοτικό έργο Κ.Ε.Π.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Επιστημονικά συνέδρια, στρογγυλά τραπέζια: </vt:lpstr>
      <vt:lpstr>Презентация PowerPoint</vt:lpstr>
      <vt:lpstr>Презентация PowerPoint</vt:lpstr>
      <vt:lpstr>Презентация PowerPoint</vt:lpstr>
      <vt:lpstr>Εκδηλώσεις πολιτιστικο-επιμορφωτικού περιεχομένου:</vt:lpstr>
      <vt:lpstr>Παρουσιάσεις – εκδηλώσεις </vt:lpstr>
      <vt:lpstr>Презентация PowerPoint</vt:lpstr>
      <vt:lpstr>Презентация PowerPoint</vt:lpstr>
      <vt:lpstr>Презентация PowerPoint</vt:lpstr>
      <vt:lpstr>Презентация PowerPoint</vt:lpstr>
      <vt:lpstr>ΘΕΑΤΡΙΚΕΣ ΠΑΡΑΣΤΑΣΕΙΣ – ΘΕΑΤΡΙΚΑ ΔΡΩΜΕΝΑ ΚΑΙ ΕΓΧΕΙΡΗΜΑΤΑ:</vt:lpstr>
      <vt:lpstr>Презентация PowerPoint</vt:lpstr>
      <vt:lpstr>Презентация PowerPoint</vt:lpstr>
      <vt:lpstr>2/ Παράσταση «ТРΩΑΔΕΣ» του Ευριπίδη στην Ταυρίδα, στην Κριμαία</vt:lpstr>
      <vt:lpstr>Презентация PowerPoint</vt:lpstr>
      <vt:lpstr>Презентация PowerPoint</vt:lpstr>
      <vt:lpstr>ΠΡΟΓΡΑΜΜΑΤΑ – ΔΡΑΣΤΗΡΙΟΤΗΤΑ</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HP</cp:lastModifiedBy>
  <cp:revision>78</cp:revision>
  <dcterms:created xsi:type="dcterms:W3CDTF">2017-04-17T07:46:28Z</dcterms:created>
  <dcterms:modified xsi:type="dcterms:W3CDTF">2018-11-14T07:18:14Z</dcterms:modified>
</cp:coreProperties>
</file>